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442" r:id="rId3"/>
    <p:sldId id="584" r:id="rId4"/>
    <p:sldId id="583" r:id="rId5"/>
    <p:sldId id="585" r:id="rId6"/>
    <p:sldId id="586" r:id="rId7"/>
    <p:sldId id="597" r:id="rId8"/>
    <p:sldId id="598" r:id="rId9"/>
    <p:sldId id="599" r:id="rId10"/>
    <p:sldId id="500" r:id="rId11"/>
    <p:sldId id="501" r:id="rId12"/>
    <p:sldId id="587" r:id="rId13"/>
    <p:sldId id="588" r:id="rId14"/>
    <p:sldId id="589" r:id="rId15"/>
    <p:sldId id="600" r:id="rId16"/>
    <p:sldId id="591" r:id="rId17"/>
    <p:sldId id="592" r:id="rId18"/>
    <p:sldId id="593" r:id="rId19"/>
    <p:sldId id="594" r:id="rId20"/>
    <p:sldId id="596" r:id="rId21"/>
    <p:sldId id="273" r:id="rId22"/>
    <p:sldId id="338" r:id="rId23"/>
    <p:sldId id="394" r:id="rId24"/>
    <p:sldId id="575" r:id="rId25"/>
    <p:sldId id="274" r:id="rId26"/>
    <p:sldId id="502" r:id="rId27"/>
    <p:sldId id="284" r:id="rId28"/>
    <p:sldId id="308"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8"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56" autoAdjust="0"/>
    <p:restoredTop sz="76721" autoAdjust="0"/>
  </p:normalViewPr>
  <p:slideViewPr>
    <p:cSldViewPr snapToGrid="0" snapToObjects="1">
      <p:cViewPr varScale="1">
        <p:scale>
          <a:sx n="83" d="100"/>
          <a:sy n="83" d="100"/>
        </p:scale>
        <p:origin x="224" y="104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4/25/23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الحبشي يعتمد</a:t>
            </a:r>
            <a:endParaRPr lang="en-US" b="1" dirty="0">
              <a:solidFill>
                <a:srgbClr val="24408E"/>
              </a:solidFill>
              <a:effectLst/>
              <a:latin typeface="Arial" panose="020B0604020202020204" pitchFamily="34" charset="0"/>
            </a:endParaRPr>
          </a:p>
          <a:p>
            <a:pPr algn="just" rtl="1"/>
            <a:endParaRPr lang="ar-SA" b="1"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وفيما هما سائران في الطريق، وجدا نهرًا صغيرًا.  فقال الحبشي: “انظر، يوجد هنا ماءً، فماذا يمنع أن أعتمد؟” فأجابهُ فيلبُّس: “إن آمنتَ من كلِّ قلبك يُمكنك.”  أجابه الحبشي وقال: “أنا أؤمن أنَّ يسوع المسيح هو ابن الله.” فنزلا كلاهما من المركبة، واعتمد الحبشي على يد فيلبُّس. ثمّ أكمل الحبشيّ طريقه فرحًا.</a:t>
            </a:r>
          </a:p>
          <a:p>
            <a:pPr algn="just"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just" rtl="1"/>
            <a:r>
              <a:rPr lang="ar-SA" b="1" dirty="0">
                <a:solidFill>
                  <a:srgbClr val="24408E"/>
                </a:solidFill>
                <a:effectLst/>
                <a:latin typeface="Arial" panose="020B0604020202020204" pitchFamily="34" charset="0"/>
              </a:rPr>
              <a:t>النهاية</a:t>
            </a:r>
            <a:endParaRPr lang="en-US" b="1" dirty="0">
              <a:solidFill>
                <a:srgbClr val="24408E"/>
              </a:solidFill>
              <a:effectLst/>
              <a:latin typeface="Arial" panose="020B0604020202020204" pitchFamily="34" charset="0"/>
            </a:endParaRPr>
          </a:p>
          <a:p>
            <a:pPr algn="just" rtl="1"/>
            <a:endParaRPr lang="ar-SA" b="1"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إنّ الله يحبّ جميع البشر مهما كان لونهم، أو عرقهم، أو ثقافتهم... وهو يريد الخلاص للجميع. فنحن نختلف في شكلنا الخارجيّ، لكنّنا مخلوقين جميعاً على صورة الله ومثاله.</a:t>
            </a:r>
          </a:p>
          <a:p>
            <a:pPr algn="just" rtl="1"/>
            <a:r>
              <a:rPr lang="ar-SA" dirty="0">
                <a:solidFill>
                  <a:srgbClr val="24408E"/>
                </a:solidFill>
                <a:effectLst/>
                <a:latin typeface="Arial" panose="020B0604020202020204" pitchFamily="34" charset="0"/>
              </a:rPr>
              <a:t>لذا يطلب منّا ان نخبر الآخرين عنه مهما كانت اختلافاتنا. إنّنا لا نعرف كيف ومتى سيستخدمنا الله، لكنّه بالتأكيد اختار لنا مكاناً وزماناً معيّناً لننقل الخبر السّار لأحدهم. فقد استخدم فيلبّس وهو سائرٌ في الطريق، ليبشّر شخصاً يختلف عنه في لونه وجنسيّته. ذاك من أجل محبّته الكثيرة لنا. </a:t>
            </a:r>
          </a:p>
          <a:p>
            <a:pPr algn="just" rtl="1"/>
            <a:r>
              <a:rPr lang="ar-SA" dirty="0">
                <a:solidFill>
                  <a:srgbClr val="24408E"/>
                </a:solidFill>
                <a:effectLst/>
                <a:latin typeface="Arial" panose="020B0604020202020204" pitchFamily="34" charset="0"/>
              </a:rPr>
              <a:t>والآن دعونا نحني رؤوسنا للصلاة. يا ليت كلٌّ منّا يصلَّي صلاةً مختصرةً من أجل صديقه / صديقته</a:t>
            </a:r>
          </a:p>
          <a:p>
            <a:pPr algn="just" rtl="1"/>
            <a:r>
              <a:rPr lang="ar-SA" dirty="0">
                <a:solidFill>
                  <a:srgbClr val="24408E"/>
                </a:solidFill>
                <a:effectLst/>
                <a:latin typeface="Arial" panose="020B0604020202020204" pitchFamily="34" charset="0"/>
              </a:rPr>
              <a:t>الذي بجانبه.</a:t>
            </a:r>
          </a:p>
          <a:p>
            <a:endParaRPr lang="en-US" dirty="0"/>
          </a:p>
          <a:p>
            <a:endParaRPr lang="en-US" dirty="0"/>
          </a:p>
          <a:p>
            <a:endParaRPr lang="en-US" dirty="0"/>
          </a:p>
          <a:p>
            <a:pPr algn="just" rtl="1"/>
            <a:r>
              <a:rPr lang="ar-SA" b="1" dirty="0">
                <a:solidFill>
                  <a:srgbClr val="24408E"/>
                </a:solidFill>
                <a:effectLst/>
                <a:latin typeface="Arial" panose="020B0604020202020204" pitchFamily="34" charset="0"/>
              </a:rPr>
              <a:t>اختم بالصلاة</a:t>
            </a:r>
          </a:p>
          <a:p>
            <a:pPr algn="just" rtl="1"/>
            <a:r>
              <a:rPr lang="ar-SA" dirty="0">
                <a:solidFill>
                  <a:srgbClr val="24408E"/>
                </a:solidFill>
                <a:effectLst/>
                <a:latin typeface="Arial" panose="020B0604020202020204" pitchFamily="34" charset="0"/>
              </a:rPr>
              <a:t>“ يا يسوع أشكرك من أجل أصدقائي، ومن أجل أنّك ميّزتنا جميعاً. أشكرك لأنَّك أحببتنا جميعًا بالتساوي، ولأنّك متَّ عنا جميعًا لكي تمنحنا الخلاص. أطلب إليك اليوم أن تساعدنا لنقبل بعضنا بعضًا مهما كان اختلافنا. وأطلب أن تعطينا نعمةً وقوّةً من روحك القدّوس لنخبر كلّ الذين نلتقيهم عنك. باسم يسوع، آمين.”</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35411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b="1" u="sng" kern="1200" dirty="0">
              <a:solidFill>
                <a:schemeClr val="tx1"/>
              </a:solidFill>
              <a:effectLst/>
              <a:latin typeface="+mn-lt"/>
              <a:ea typeface="+mn-ea"/>
              <a:cs typeface="+mn-cs"/>
            </a:endParaRPr>
          </a:p>
          <a:p>
            <a:pPr algn="r" rtl="1"/>
            <a:r>
              <a:rPr lang="ar-SA" b="1" u="sng" dirty="0">
                <a:solidFill>
                  <a:srgbClr val="40AD48"/>
                </a:solidFill>
                <a:effectLst/>
                <a:latin typeface="Arial" panose="020B0604020202020204" pitchFamily="34" charset="0"/>
              </a:rPr>
              <a:t>الله يريد أن جميع الناس يخلُصون: </a:t>
            </a:r>
            <a:r>
              <a:rPr lang="ar-SA" dirty="0">
                <a:solidFill>
                  <a:srgbClr val="24408E"/>
                </a:solidFill>
                <a:effectLst/>
                <a:latin typeface="Arial" panose="020B0604020202020204" pitchFamily="34" charset="0"/>
              </a:rPr>
              <a:t>إنَّ الخلاص لا يقتصر على شعبٍ معيّنٍ، أو جنسٍ واحدٍ، أو أمّةٍ محدّدةٍ. الله يحبّ جميع البشر، وقد أرسل ابنه الوحيد ليخلّص العالم. </a:t>
            </a:r>
          </a:p>
          <a:p>
            <a:pPr algn="r" rtl="1"/>
            <a:endParaRPr lang="ar-SA" b="1" u="sng" dirty="0">
              <a:solidFill>
                <a:srgbClr val="24408E"/>
              </a:solidFill>
              <a:effectLst/>
              <a:latin typeface="Arial" panose="020B0604020202020204" pitchFamily="34" charset="0"/>
            </a:endParaRPr>
          </a:p>
          <a:p>
            <a:pPr algn="r" rtl="1"/>
            <a:r>
              <a:rPr lang="ar-SA" b="1" u="sng" dirty="0">
                <a:solidFill>
                  <a:srgbClr val="40AD48"/>
                </a:solidFill>
                <a:effectLst/>
                <a:latin typeface="Arial" panose="020B0604020202020204" pitchFamily="34" charset="0"/>
              </a:rPr>
              <a:t>وإلى معرفة الحقِّ يُقبلون: </a:t>
            </a:r>
            <a:r>
              <a:rPr lang="ar-SA" b="1" u="sng" dirty="0">
                <a:solidFill>
                  <a:srgbClr val="24408E"/>
                </a:solidFill>
                <a:effectLst/>
                <a:latin typeface="Arial" panose="020B0604020202020204" pitchFamily="34" charset="0"/>
              </a:rPr>
              <a:t> </a:t>
            </a:r>
            <a:r>
              <a:rPr lang="ar-SA" dirty="0">
                <a:solidFill>
                  <a:srgbClr val="24408E"/>
                </a:solidFill>
                <a:effectLst/>
                <a:latin typeface="Arial" panose="020B0604020202020204" pitchFamily="34" charset="0"/>
              </a:rPr>
              <a:t>لقد وضع الله بين أيدينا كلمته، لنعرف الحقّ. أمّا وصيّة الله لنا، فهي أن نذهب إلى العالم أجمع، ونخبرهم بما عمله المسيح من أجلنا، ليعرفوا الحقّ. والكثير منهم سيؤمن به، ومنهم من سيرفض تصديقه. </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كرِّر الآية عدَّة مرّات مع الأولاد.</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solidFill>
                  <a:srgbClr val="24408E"/>
                </a:solidFill>
                <a:effectLst/>
                <a:latin typeface="Arial" panose="020B0604020202020204" pitchFamily="34" charset="0"/>
              </a:rPr>
              <a:t>لعبة لحفظ الآية</a:t>
            </a:r>
            <a:endParaRPr lang="en-US" b="1" dirty="0">
              <a:solidFill>
                <a:srgbClr val="24408E"/>
              </a:solidFill>
              <a:effectLst/>
              <a:latin typeface="Arial" panose="020B0604020202020204" pitchFamily="34" charset="0"/>
            </a:endParaRPr>
          </a:p>
          <a:p>
            <a:pPr algn="r" rtl="1"/>
            <a:endParaRPr lang="ar-SA" b="1" dirty="0">
              <a:solidFill>
                <a:srgbClr val="24408E"/>
              </a:solidFill>
              <a:effectLst/>
              <a:latin typeface="Arial" panose="020B0604020202020204" pitchFamily="34" charset="0"/>
            </a:endParaRPr>
          </a:p>
          <a:p>
            <a:pPr marL="171450" indent="-171450" algn="r" rtl="1">
              <a:buFont typeface="Arial" panose="020B0604020202020204" pitchFamily="34" charset="0"/>
              <a:buChar char="•"/>
            </a:pPr>
            <a:r>
              <a:rPr lang="ar-SA" dirty="0">
                <a:solidFill>
                  <a:srgbClr val="24408E"/>
                </a:solidFill>
                <a:effectLst/>
                <a:latin typeface="Arial" panose="020B0604020202020204" pitchFamily="34" charset="0"/>
              </a:rPr>
              <a:t>اطبع كلّ كلمة من كلمات الآية على ورقة.</a:t>
            </a:r>
          </a:p>
          <a:p>
            <a:pPr marL="171450" indent="-171450" algn="r" rtl="1">
              <a:buFont typeface="Arial" panose="020B0604020202020204" pitchFamily="34" charset="0"/>
              <a:buChar char="•"/>
            </a:pPr>
            <a:r>
              <a:rPr lang="ar-SA" dirty="0">
                <a:solidFill>
                  <a:srgbClr val="24408E"/>
                </a:solidFill>
                <a:effectLst/>
                <a:latin typeface="Arial" panose="020B0604020202020204" pitchFamily="34" charset="0"/>
              </a:rPr>
              <a:t>اكتب على الجهة الثانية من الورقة اسم الفريق الذي عليه أن يردِّد الآية. مثلاً: الفتيان وحدهم، أو الفتيات فقط، أو المعلِّم، أو الصف كلّه).</a:t>
            </a:r>
          </a:p>
          <a:p>
            <a:pPr marL="171450" indent="-171450" algn="r" rtl="1">
              <a:buFont typeface="Arial" panose="020B0604020202020204" pitchFamily="34" charset="0"/>
              <a:buChar char="•"/>
            </a:pPr>
            <a:r>
              <a:rPr lang="ar-SA" dirty="0">
                <a:solidFill>
                  <a:srgbClr val="24408E"/>
                </a:solidFill>
                <a:effectLst/>
                <a:latin typeface="Arial" panose="020B0604020202020204" pitchFamily="34" charset="0"/>
              </a:rPr>
              <a:t>اختر أحد الأولاد ليختار ورقة ويتبع التعليمات الموجودة خلفها.</a:t>
            </a:r>
          </a:p>
          <a:p>
            <a:pPr marL="171450" indent="-171450" algn="r" rtl="1">
              <a:buFont typeface="Arial" panose="020B0604020202020204" pitchFamily="34" charset="0"/>
              <a:buChar char="•"/>
            </a:pPr>
            <a:r>
              <a:rPr lang="ar-SA" dirty="0">
                <a:solidFill>
                  <a:srgbClr val="24408E"/>
                </a:solidFill>
                <a:effectLst/>
                <a:latin typeface="Arial" panose="020B0604020202020204" pitchFamily="34" charset="0"/>
              </a:rPr>
              <a:t>وهكذا يتبادَلون الأدوار حتى انتهاء جميع كلمات الآية.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8A1F52"/>
                </a:solidFill>
                <a:effectLst/>
                <a:latin typeface="Arial" panose="020B0604020202020204" pitchFamily="34" charset="0"/>
              </a:rPr>
              <a:t> المواد المطلوبة: </a:t>
            </a:r>
            <a:r>
              <a:rPr lang="ar-SA" dirty="0">
                <a:solidFill>
                  <a:srgbClr val="8A1F52"/>
                </a:solidFill>
                <a:effectLst/>
                <a:latin typeface="Arial" panose="020B0604020202020204" pitchFamily="34" charset="0"/>
              </a:rPr>
              <a:t>معكرونة (مختلفة الأحجام والأشكال).</a:t>
            </a: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24408E"/>
                </a:solidFill>
                <a:effectLst/>
                <a:latin typeface="Arial" panose="020B0604020202020204" pitchFamily="34" charset="0"/>
              </a:rPr>
              <a:t>شرح وتطبّيِق </a:t>
            </a:r>
          </a:p>
          <a:p>
            <a:pPr algn="r" rtl="1"/>
            <a:r>
              <a:rPr lang="ar-SA" dirty="0">
                <a:solidFill>
                  <a:srgbClr val="8145B4"/>
                </a:solidFill>
                <a:effectLst/>
                <a:latin typeface="Arial" panose="020B0604020202020204" pitchFamily="34" charset="0"/>
              </a:rPr>
              <a:t>ضع المعكرونة بأحجامها وأشكالها المختلفة على الطاولة أمام الأولاد.</a:t>
            </a:r>
            <a:endParaRPr lang="en-US" dirty="0">
              <a:solidFill>
                <a:srgbClr val="8145B4"/>
              </a:solidFill>
              <a:effectLst/>
              <a:latin typeface="Arial" panose="020B0604020202020204" pitchFamily="34" charset="0"/>
            </a:endParaRPr>
          </a:p>
          <a:p>
            <a:pPr algn="r" rtl="1"/>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اسأل الأولاد:</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    بماذا تختلف هذه المعكرونة (اسمع الإجابات)</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     بماذا تتشابه؟ (اسمع الإجابات).</a:t>
            </a:r>
          </a:p>
          <a:p>
            <a:pPr algn="r" rtl="1"/>
            <a:r>
              <a:rPr lang="ar-SA" dirty="0">
                <a:solidFill>
                  <a:srgbClr val="8145B4"/>
                </a:solidFill>
                <a:effectLst/>
                <a:latin typeface="Arial" panose="020B0604020202020204" pitchFamily="34" charset="0"/>
              </a:rPr>
              <a:t> </a:t>
            </a:r>
          </a:p>
          <a:p>
            <a:pPr algn="r" rtl="1"/>
            <a:r>
              <a:rPr lang="ar-SA" dirty="0">
                <a:solidFill>
                  <a:srgbClr val="8145B4"/>
                </a:solidFill>
                <a:effectLst/>
                <a:latin typeface="Arial" panose="020B0604020202020204" pitchFamily="34" charset="0"/>
              </a:rPr>
              <a:t>إنَّ هذه المعكرونة تختلف في حجمها، وشكلها، ولونها، ولكن عند طهوها لها نفس المذاق. فجميع هذه الأشكال والأحجام مصنوعة من المكوّنات ذاتها.</a:t>
            </a:r>
          </a:p>
          <a:p>
            <a:pPr algn="r" rtl="1"/>
            <a:r>
              <a:rPr lang="ar-SA" dirty="0">
                <a:solidFill>
                  <a:srgbClr val="8145B4"/>
                </a:solidFill>
                <a:effectLst/>
                <a:latin typeface="Arial" panose="020B0604020202020204" pitchFamily="34" charset="0"/>
              </a:rPr>
              <a:t>     </a:t>
            </a:r>
          </a:p>
          <a:p>
            <a:pPr algn="r" rtl="1"/>
            <a:r>
              <a:rPr lang="ar-SA" dirty="0">
                <a:solidFill>
                  <a:srgbClr val="8145B4"/>
                </a:solidFill>
                <a:effectLst/>
                <a:latin typeface="Arial" panose="020B0604020202020204" pitchFamily="34" charset="0"/>
              </a:rPr>
              <a:t>كذلك نحن، تختلف أشكالنا من الخارج، إنّما جميعنا مخلوقين على صورة الله وشبهه. فالله خلق كلّ شخص منّا مميّزاً عن الآخر. فمنّا من </a:t>
            </a:r>
            <a:r>
              <a:rPr lang="ar-SA" dirty="0" err="1">
                <a:solidFill>
                  <a:srgbClr val="8145B4"/>
                </a:solidFill>
                <a:effectLst/>
                <a:latin typeface="Arial" panose="020B0604020202020204" pitchFamily="34" charset="0"/>
              </a:rPr>
              <a:t>هوالقصير</a:t>
            </a:r>
            <a:r>
              <a:rPr lang="ar-SA" dirty="0">
                <a:solidFill>
                  <a:srgbClr val="8145B4"/>
                </a:solidFill>
                <a:effectLst/>
                <a:latin typeface="Arial" panose="020B0604020202020204" pitchFamily="34" charset="0"/>
              </a:rPr>
              <a:t>، ومنّا الطويل، ومنّا النحيف والسمين، وذي البشرة البيضاء والسوداء... ولكن على الرغم من اختلافاتنا، فإنَّ الله يحبّنا بالتساوي كما نحن وهو لا يُميِّز فردًا عن آخر.</a:t>
            </a:r>
          </a:p>
          <a:p>
            <a:pPr algn="r" rtl="1"/>
            <a:r>
              <a:rPr lang="ar-SA" dirty="0">
                <a:solidFill>
                  <a:srgbClr val="8145B4"/>
                </a:solidFill>
                <a:effectLst/>
                <a:latin typeface="Arial" panose="020B0604020202020204" pitchFamily="34" charset="0"/>
              </a:rPr>
              <a:t> </a:t>
            </a:r>
          </a:p>
          <a:p>
            <a:pPr algn="r" rtl="1"/>
            <a:r>
              <a:rPr lang="ar-SA" dirty="0">
                <a:solidFill>
                  <a:srgbClr val="8145B4"/>
                </a:solidFill>
                <a:effectLst/>
                <a:latin typeface="Arial" panose="020B0604020202020204" pitchFamily="34" charset="0"/>
              </a:rPr>
              <a:t> كما أنّنا مدعوّين لنخبر الجميع عن يسوع من دون دون تمييز بين شخصٍ وآخر، وعلينا أن نحبّهم ونقبلهم كما قبِلنا يسوع وأحبّنا.</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234354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b="1" dirty="0">
                <a:solidFill>
                  <a:srgbClr val="8A1F52"/>
                </a:solidFill>
                <a:effectLst/>
                <a:latin typeface="Arial" panose="020B0604020202020204" pitchFamily="34" charset="0"/>
              </a:rPr>
              <a:t>المواد المطلوبة: </a:t>
            </a:r>
            <a:r>
              <a:rPr lang="ar-SA" dirty="0">
                <a:solidFill>
                  <a:srgbClr val="8A1F52"/>
                </a:solidFill>
                <a:effectLst/>
                <a:latin typeface="Arial" panose="020B0604020202020204" pitchFamily="34" charset="0"/>
              </a:rPr>
              <a:t>أقلام عدد ٢ (مثل الأقلام التي تُستخدم للكتابة على السبورة) -</a:t>
            </a:r>
            <a:br>
              <a:rPr lang="ar-SA" dirty="0">
                <a:solidFill>
                  <a:srgbClr val="8A1F52"/>
                </a:solidFill>
                <a:effectLst/>
                <a:latin typeface="Arial" panose="020B0604020202020204" pitchFamily="34" charset="0"/>
              </a:rPr>
            </a:br>
            <a:r>
              <a:rPr lang="ar-SA" dirty="0">
                <a:solidFill>
                  <a:srgbClr val="8A1F52"/>
                </a:solidFill>
                <a:effectLst/>
                <a:latin typeface="Arial" panose="020B0604020202020204" pitchFamily="34" charset="0"/>
              </a:rPr>
              <a:t>أربعة حبال رفيعة ومتوسِّطة الطول (٠٣ إلى ٠٥ سم) لكل فريق – كرتون</a:t>
            </a:r>
            <a:r>
              <a:rPr lang="en-US" dirty="0">
                <a:solidFill>
                  <a:srgbClr val="8A1F52"/>
                </a:solidFill>
                <a:effectLst/>
                <a:latin typeface="Arial" panose="020B0604020202020204" pitchFamily="34" charset="0"/>
              </a:rPr>
              <a:t> </a:t>
            </a:r>
            <a:r>
              <a:rPr lang="ar-SA" dirty="0">
                <a:solidFill>
                  <a:srgbClr val="8A1F52"/>
                </a:solidFill>
                <a:effectLst/>
                <a:latin typeface="Arial" panose="020B0604020202020204" pitchFamily="34" charset="0"/>
              </a:rPr>
              <a:t>مخصّص للرسم.</a:t>
            </a:r>
          </a:p>
          <a:p>
            <a:pPr marL="0" algn="r" defTabSz="914400" rtl="1" eaLnBrk="1" latinLnBrk="0" hangingPunct="1"/>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24408E"/>
                </a:solidFill>
                <a:effectLst/>
                <a:latin typeface="Arial" panose="020B0604020202020204" pitchFamily="34" charset="0"/>
              </a:rPr>
              <a:t>الشرح والتطبيق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dirty="0">
                <a:solidFill>
                  <a:srgbClr val="8145B4"/>
                </a:solidFill>
                <a:effectLst/>
                <a:latin typeface="Arial" panose="020B0604020202020204" pitchFamily="34" charset="0"/>
              </a:rPr>
              <a:t>قسِّم الأولاد إلى فريقين. كل فريق مكوَّن من ٤ أشخاص.</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dirty="0">
                <a:solidFill>
                  <a:srgbClr val="8145B4"/>
                </a:solidFill>
                <a:effectLst/>
                <a:latin typeface="Arial" panose="020B0604020202020204" pitchFamily="34" charset="0"/>
              </a:rPr>
              <a:t>أربط طرف كل حبل من الأربعة حبال بمنتصف القلم الكبير، ليصبح قلمًا ممسوكًا من منتصفه بأربعة حبال (كرِّر العمليَّة بالقلم الثاني).</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اطلب من الأولاد الأربعة من كلّ فريق أن يجلسوا حول طاولتهم وضَع كرتونةً في منتصف كل طاولَة.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SA" dirty="0">
                <a:solidFill>
                  <a:srgbClr val="8145B4"/>
                </a:solidFill>
                <a:effectLst/>
                <a:latin typeface="Arial" panose="020B0604020202020204" pitchFamily="34" charset="0"/>
              </a:rPr>
              <a:t>اطلب من الأولاد الأربعة من كل فريق أن يمسكوا الحبال الأربعة المعلَّقة بقلمهم.</a:t>
            </a:r>
            <a:r>
              <a:rPr lang="en-US" dirty="0">
                <a:solidFill>
                  <a:srgbClr val="8145B4"/>
                </a:solidFill>
                <a:effectLst/>
                <a:latin typeface="Arial" panose="020B0604020202020204" pitchFamily="34" charset="0"/>
              </a:rPr>
              <a:t> </a:t>
            </a:r>
            <a:r>
              <a:rPr lang="ar-SA" dirty="0">
                <a:solidFill>
                  <a:srgbClr val="8145B4"/>
                </a:solidFill>
                <a:effectLst/>
                <a:latin typeface="Arial" panose="020B0604020202020204" pitchFamily="34" charset="0"/>
              </a:rPr>
              <a:t>عليهم محاولة التحكّم بالقلم، ليقوموا برسم بيتاً أو وجهاً...(يمكنك تحديد الرسمة التي تريد).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على الأولاد أن يتحكَّموا بالقلم ليستطيعوا الرَّسم على الورق أو على الكرتون. الفريق الذي ينتهي وتكون رسمته الأفضل يكون هو الفائز.</a:t>
            </a:r>
            <a:endParaRPr lang="en-US" dirty="0">
              <a:solidFill>
                <a:srgbClr val="8145B4"/>
              </a:solidFill>
              <a:effectLst/>
              <a:latin typeface="Arial" panose="020B0604020202020204" pitchFamily="34" charset="0"/>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rgbClr val="8145B4"/>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SA" dirty="0">
                <a:solidFill>
                  <a:srgbClr val="D12229"/>
                </a:solidFill>
                <a:effectLst/>
                <a:latin typeface="Arial" panose="020B0604020202020204" pitchFamily="34" charset="0"/>
              </a:rPr>
              <a:t>ملاحظة: إنّ عامل الوقت ليس هو الذي يحدّد فوز الفريق في هذه اللعبة، بل الرسمة الأفضل.</a:t>
            </a:r>
          </a:p>
          <a:p>
            <a:pPr marL="171450" indent="-171450" algn="r" rtl="1">
              <a:buFont typeface="Arial" panose="020B0604020202020204" pitchFamily="34" charset="0"/>
              <a:buChar char="•"/>
            </a:pPr>
            <a:endParaRPr lang="ar-SA" dirty="0">
              <a:solidFill>
                <a:srgbClr val="8145B4"/>
              </a:solidFill>
              <a:effectLst/>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28</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solidFill>
                  <a:srgbClr val="24408E"/>
                </a:solidFill>
                <a:effectLst/>
                <a:latin typeface="Arial" panose="020B0604020202020204" pitchFamily="34" charset="0"/>
              </a:rPr>
              <a:t>أهلاً وسهلاً بكم أصدقائي، أنا سعيد/</a:t>
            </a:r>
            <a:r>
              <a:rPr lang="ar-SA" dirty="0" err="1">
                <a:solidFill>
                  <a:srgbClr val="24408E"/>
                </a:solidFill>
                <a:effectLst/>
                <a:latin typeface="Arial" panose="020B0604020202020204" pitchFamily="34" charset="0"/>
              </a:rPr>
              <a:t>ة</a:t>
            </a:r>
            <a:r>
              <a:rPr lang="ar-SA" dirty="0">
                <a:solidFill>
                  <a:srgbClr val="24408E"/>
                </a:solidFill>
                <a:effectLst/>
                <a:latin typeface="Arial" panose="020B0604020202020204" pitchFamily="34" charset="0"/>
              </a:rPr>
              <a:t> جدًّا لرؤيتكم اليوم. اسأل الأولاد، كيف كان أسبوعكم؟ هل يودّ أحدكم مشاركتنا موقفاً أو حادثاً ما حصل معه؟ (اسمع الإجابات). حسنًا، والآن مَن يرغب بتذكرينا بما تعلّمناه الأسبوع الماضي؟ (اسمع الإجابات) جميل جدًّا أن نتذكّر الدروس سويّاً، فذلك يساعدنا على تطبيقها في حياتنا. اليوم سنتعلّم معًا ما هي مشيئة الله في حياة كلٍّ منّا، وما الذي يريدنا أن </a:t>
            </a:r>
            <a:r>
              <a:rPr lang="ar-SA" dirty="0" err="1">
                <a:solidFill>
                  <a:srgbClr val="24408E"/>
                </a:solidFill>
                <a:effectLst/>
                <a:latin typeface="Arial" panose="020B0604020202020204" pitchFamily="34" charset="0"/>
              </a:rPr>
              <a:t>نععله</a:t>
            </a:r>
            <a:r>
              <a:rPr lang="ar-SA" dirty="0">
                <a:solidFill>
                  <a:srgbClr val="24408E"/>
                </a:solidFill>
                <a:effectLst/>
                <a:latin typeface="Arial" panose="020B0604020202020204" pitchFamily="34" charset="0"/>
              </a:rPr>
              <a:t>. كما أنّنا سنتعرَّف على شخصيّةٍ جديدةٍ من شخصيّات الكتاب المقدَّس، ضمن برنامجنا المُنوَّع والمُميَّز. لكن أوَّلاً، دعونا نحني رؤوسنا للصلاة، طالبين حضور الله في وسطنا.</a:t>
            </a:r>
          </a:p>
          <a:p>
            <a:pPr algn="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r" rtl="1"/>
            <a:r>
              <a:rPr lang="ar-SA" dirty="0">
                <a:solidFill>
                  <a:srgbClr val="24408E"/>
                </a:solidFill>
                <a:effectLst/>
                <a:latin typeface="Arial" panose="020B0604020202020204" pitchFamily="34" charset="0"/>
              </a:rPr>
              <a:t>“يا يسوع نشكرك لأنّك دائماً كنت معنا وستظلّ. نشكرك من أجل هذا اليوم الجديد. نسألك حضورك في وسطنا وأن تفتح أذهاننا، لكي نتعلَّم عنك أكثر ونعرف مشيئتك في حياتنا. بارك جميع فقرات برنامجنا لهذا اليوم. باسم يسوع، آمين.”</a:t>
            </a:r>
          </a:p>
          <a:p>
            <a:pPr marL="0" algn="l" defTabSz="914400" rtl="0"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بكل محبة في قلبك سلّم على اللي جنبك</a:t>
            </a:r>
          </a:p>
          <a:p>
            <a:pPr algn="ctr" rtl="1"/>
            <a:r>
              <a:rPr lang="ar-SA" dirty="0">
                <a:solidFill>
                  <a:srgbClr val="24408E"/>
                </a:solidFill>
                <a:effectLst/>
                <a:latin typeface="Arial" panose="020B0604020202020204" pitchFamily="34" charset="0"/>
              </a:rPr>
              <a:t>و اللي قاعد وراك قوله يسوع </a:t>
            </a:r>
            <a:r>
              <a:rPr lang="ar-SA" dirty="0" err="1">
                <a:solidFill>
                  <a:srgbClr val="24408E"/>
                </a:solidFill>
                <a:effectLst/>
                <a:latin typeface="Arial" panose="020B0604020202020204" pitchFamily="34" charset="0"/>
              </a:rPr>
              <a:t>بيحبك</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دايماً شارك حاجاتك بالحب اسعد اوقاتك</a:t>
            </a:r>
          </a:p>
          <a:p>
            <a:pPr algn="ctr" rtl="1"/>
            <a:r>
              <a:rPr lang="ar-SA" dirty="0">
                <a:solidFill>
                  <a:srgbClr val="24408E"/>
                </a:solidFill>
                <a:effectLst/>
                <a:latin typeface="Arial" panose="020B0604020202020204" pitchFamily="34" charset="0"/>
              </a:rPr>
              <a:t>خلي يسوع مثالك في الحب طول حياتك </a:t>
            </a:r>
          </a:p>
          <a:p>
            <a:pPr algn="ctr" rtl="1"/>
            <a:r>
              <a:rPr lang="ar-SA" dirty="0">
                <a:solidFill>
                  <a:srgbClr val="24408E"/>
                </a:solidFill>
                <a:effectLst/>
                <a:latin typeface="Arial" panose="020B0604020202020204" pitchFamily="34" charset="0"/>
              </a:rPr>
              <a:t>أصحاب مهما الشيطان يحارب</a:t>
            </a:r>
          </a:p>
          <a:p>
            <a:pPr algn="ctr" rtl="1"/>
            <a:r>
              <a:rPr lang="ar-SA" dirty="0">
                <a:solidFill>
                  <a:srgbClr val="24408E"/>
                </a:solidFill>
                <a:effectLst/>
                <a:latin typeface="Arial" panose="020B0604020202020204" pitchFamily="34" charset="0"/>
              </a:rPr>
              <a:t>أصحاب مهما تقابلنا تجارب</a:t>
            </a:r>
          </a:p>
          <a:p>
            <a:pPr algn="ctr" rtl="1"/>
            <a:r>
              <a:rPr lang="ar-SA" dirty="0">
                <a:solidFill>
                  <a:srgbClr val="24408E"/>
                </a:solidFill>
                <a:effectLst/>
                <a:latin typeface="Arial" panose="020B0604020202020204" pitchFamily="34" charset="0"/>
              </a:rPr>
              <a:t>أصحاب وكلنا حبايب</a:t>
            </a:r>
          </a:p>
          <a:p>
            <a:pPr algn="ctr" rtl="1"/>
            <a:r>
              <a:rPr lang="ar-SA" dirty="0">
                <a:solidFill>
                  <a:srgbClr val="24408E"/>
                </a:solidFill>
                <a:effectLst/>
                <a:latin typeface="Arial" panose="020B0604020202020204" pitchFamily="34" charset="0"/>
              </a:rPr>
              <a:t>أصحاب دايماً أصحاب</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ابليس دايماً </a:t>
            </a:r>
            <a:r>
              <a:rPr lang="ar-SA" dirty="0" err="1">
                <a:solidFill>
                  <a:srgbClr val="24408E"/>
                </a:solidFill>
                <a:effectLst/>
                <a:latin typeface="Arial" panose="020B0604020202020204" pitchFamily="34" charset="0"/>
              </a:rPr>
              <a:t>بيحاول</a:t>
            </a:r>
            <a:r>
              <a:rPr lang="ar-SA" dirty="0">
                <a:solidFill>
                  <a:srgbClr val="24408E"/>
                </a:solidFill>
                <a:effectLst/>
                <a:latin typeface="Arial" panose="020B0604020202020204" pitchFamily="34" charset="0"/>
              </a:rPr>
              <a:t> انه يفرّق بينا</a:t>
            </a:r>
          </a:p>
          <a:p>
            <a:pPr algn="ctr" rtl="1"/>
            <a:r>
              <a:rPr lang="ar-SA" dirty="0">
                <a:solidFill>
                  <a:srgbClr val="24408E"/>
                </a:solidFill>
                <a:effectLst/>
                <a:latin typeface="Arial" panose="020B0604020202020204" pitchFamily="34" charset="0"/>
              </a:rPr>
              <a:t>و ساعات يضحك علينا وننسى محبّتنا</a:t>
            </a:r>
          </a:p>
          <a:p>
            <a:pPr algn="ctr" rtl="1"/>
            <a:r>
              <a:rPr lang="ar-SA" dirty="0">
                <a:solidFill>
                  <a:srgbClr val="24408E"/>
                </a:solidFill>
                <a:effectLst/>
                <a:latin typeface="Arial" panose="020B0604020202020204" pitchFamily="34" charset="0"/>
              </a:rPr>
              <a:t>لكن يسوع فادينا هو اللي </a:t>
            </a:r>
            <a:r>
              <a:rPr lang="ar-SA" dirty="0" err="1">
                <a:solidFill>
                  <a:srgbClr val="24408E"/>
                </a:solidFill>
                <a:effectLst/>
                <a:latin typeface="Arial" panose="020B0604020202020204" pitchFamily="34" charset="0"/>
              </a:rPr>
              <a:t>بيوحّدنا</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لازم نكون ايد واحدة و نخلّي يسوع قائدنا</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3178047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 القرار -</a:t>
            </a:r>
          </a:p>
          <a:p>
            <a:pPr algn="ctr" rtl="1"/>
            <a:r>
              <a:rPr lang="ar-SA" dirty="0">
                <a:solidFill>
                  <a:srgbClr val="24408E"/>
                </a:solidFill>
                <a:effectLst/>
                <a:latin typeface="Arial" panose="020B0604020202020204" pitchFamily="34" charset="0"/>
              </a:rPr>
              <a:t>مات ربّي عن الأولاد عن أولاد كل النّاس</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حمرٌ صُفرٌ سودٌ بيض كلّهم يحبّهم </a:t>
            </a:r>
          </a:p>
          <a:p>
            <a:pPr algn="ctr" rtl="1"/>
            <a:r>
              <a:rPr lang="ar-SA" dirty="0">
                <a:solidFill>
                  <a:srgbClr val="24408E"/>
                </a:solidFill>
                <a:effectLst/>
                <a:latin typeface="Arial" panose="020B0604020202020204" pitchFamily="34" charset="0"/>
              </a:rPr>
              <a:t>مات ربّي عن أولاد كل النّاس</a:t>
            </a:r>
          </a:p>
          <a:p>
            <a:pPr algn="ctr" rtl="1"/>
            <a:r>
              <a:rPr lang="ar-SA" dirty="0">
                <a:solidFill>
                  <a:srgbClr val="24408E"/>
                </a:solidFill>
                <a:effectLst/>
                <a:latin typeface="Arial" panose="020B0604020202020204" pitchFamily="34" charset="0"/>
              </a:rPr>
              <a:t>إذا كنت غني أو كنت فقير يسوع يحبك</a:t>
            </a:r>
          </a:p>
          <a:p>
            <a:pPr algn="ctr" rtl="1"/>
            <a:r>
              <a:rPr lang="ar-SA" dirty="0">
                <a:solidFill>
                  <a:srgbClr val="24408E"/>
                </a:solidFill>
                <a:effectLst/>
                <a:latin typeface="Arial" panose="020B0604020202020204" pitchFamily="34" charset="0"/>
              </a:rPr>
              <a:t>مهما كان ظرفك مهما كان لونك مات ربّي عن أولاد كل الناس</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4204834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عندي محبّة قوية</a:t>
            </a:r>
          </a:p>
          <a:p>
            <a:pPr algn="ctr" rtl="1"/>
            <a:r>
              <a:rPr lang="ar-SA" dirty="0">
                <a:solidFill>
                  <a:srgbClr val="24408E"/>
                </a:solidFill>
                <a:effectLst/>
                <a:latin typeface="Arial" panose="020B0604020202020204" pitchFamily="34" charset="0"/>
              </a:rPr>
              <a:t>جوة قلبي </a:t>
            </a:r>
            <a:r>
              <a:rPr lang="ar-SA" dirty="0" err="1">
                <a:solidFill>
                  <a:srgbClr val="24408E"/>
                </a:solidFill>
                <a:effectLst/>
                <a:latin typeface="Arial" panose="020B0604020202020204" pitchFamily="34" charset="0"/>
              </a:rPr>
              <a:t>مستخبيّة</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وكل يوم تكبر حبه</a:t>
            </a:r>
          </a:p>
          <a:p>
            <a:pPr algn="ctr" rtl="1"/>
            <a:r>
              <a:rPr lang="ar-SA" dirty="0">
                <a:solidFill>
                  <a:srgbClr val="24408E"/>
                </a:solidFill>
                <a:effectLst/>
                <a:latin typeface="Arial" panose="020B0604020202020204" pitchFamily="34" charset="0"/>
              </a:rPr>
              <a:t>وتكفي ميّة</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أحب بيها كل انسان</a:t>
            </a:r>
          </a:p>
          <a:p>
            <a:pPr algn="ctr" rtl="1"/>
            <a:r>
              <a:rPr lang="ar-SA" dirty="0">
                <a:solidFill>
                  <a:srgbClr val="24408E"/>
                </a:solidFill>
                <a:effectLst/>
                <a:latin typeface="Arial" panose="020B0604020202020204" pitchFamily="34" charset="0"/>
              </a:rPr>
              <a:t>حتى لي </a:t>
            </a:r>
            <a:r>
              <a:rPr lang="ar-SA" dirty="0" err="1">
                <a:solidFill>
                  <a:srgbClr val="24408E"/>
                </a:solidFill>
                <a:effectLst/>
                <a:latin typeface="Arial" panose="020B0604020202020204" pitchFamily="34" charset="0"/>
              </a:rPr>
              <a:t>معرفوش</a:t>
            </a:r>
            <a:r>
              <a:rPr lang="ar-SA" dirty="0">
                <a:solidFill>
                  <a:srgbClr val="24408E"/>
                </a:solidFill>
                <a:effectLst/>
                <a:latin typeface="Arial" panose="020B0604020202020204" pitchFamily="34" charset="0"/>
              </a:rPr>
              <a:t> كمان</a:t>
            </a:r>
          </a:p>
          <a:p>
            <a:pPr algn="ctr" rtl="1"/>
            <a:r>
              <a:rPr lang="ar-SA" dirty="0" err="1">
                <a:solidFill>
                  <a:srgbClr val="24408E"/>
                </a:solidFill>
                <a:effectLst/>
                <a:latin typeface="Arial" panose="020B0604020202020204" pitchFamily="34" charset="0"/>
              </a:rPr>
              <a:t>علشان</a:t>
            </a:r>
            <a:r>
              <a:rPr lang="ar-SA" dirty="0">
                <a:solidFill>
                  <a:srgbClr val="24408E"/>
                </a:solidFill>
                <a:effectLst/>
                <a:latin typeface="Arial" panose="020B0604020202020204" pitchFamily="34" charset="0"/>
              </a:rPr>
              <a:t> أنا ابن يسوع الحنّان </a:t>
            </a:r>
          </a:p>
          <a:p>
            <a:pPr algn="ctr" rtl="1"/>
            <a:r>
              <a:rPr lang="ar-SA" dirty="0">
                <a:solidFill>
                  <a:srgbClr val="24408E"/>
                </a:solidFill>
                <a:effectLst/>
                <a:latin typeface="Arial" panose="020B0604020202020204" pitchFamily="34" charset="0"/>
              </a:rPr>
              <a:t> </a:t>
            </a:r>
          </a:p>
          <a:p>
            <a:pPr algn="ctr" rtl="1"/>
            <a:r>
              <a:rPr lang="ar-SA" dirty="0">
                <a:solidFill>
                  <a:srgbClr val="24408E"/>
                </a:solidFill>
                <a:effectLst/>
                <a:latin typeface="Arial" panose="020B0604020202020204" pitchFamily="34" charset="0"/>
              </a:rPr>
              <a:t>عندي محبّة قوية</a:t>
            </a:r>
          </a:p>
          <a:p>
            <a:pPr algn="ctr" rtl="1"/>
            <a:r>
              <a:rPr lang="ar-SA" dirty="0">
                <a:solidFill>
                  <a:srgbClr val="24408E"/>
                </a:solidFill>
                <a:effectLst/>
                <a:latin typeface="Arial" panose="020B0604020202020204" pitchFamily="34" charset="0"/>
              </a:rPr>
              <a:t>جوة قلبي </a:t>
            </a:r>
            <a:r>
              <a:rPr lang="ar-SA" dirty="0" err="1">
                <a:solidFill>
                  <a:srgbClr val="24408E"/>
                </a:solidFill>
                <a:effectLst/>
                <a:latin typeface="Arial" panose="020B0604020202020204" pitchFamily="34" charset="0"/>
              </a:rPr>
              <a:t>مستخبيّة</a:t>
            </a: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وكل يوم تكبر حبه</a:t>
            </a:r>
          </a:p>
          <a:p>
            <a:pPr algn="ctr" rtl="1"/>
            <a:r>
              <a:rPr lang="ar-SA" dirty="0">
                <a:solidFill>
                  <a:srgbClr val="24408E"/>
                </a:solidFill>
                <a:effectLst/>
                <a:latin typeface="Arial" panose="020B0604020202020204" pitchFamily="34" charset="0"/>
              </a:rPr>
              <a:t>وتكفي ميّة</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12</a:t>
            </a:fld>
            <a:endParaRPr lang="en-LB"/>
          </a:p>
        </p:txBody>
      </p:sp>
    </p:spTree>
    <p:extLst>
      <p:ext uri="{BB962C8B-B14F-4D97-AF65-F5344CB8AC3E}">
        <p14:creationId xmlns:p14="http://schemas.microsoft.com/office/powerpoint/2010/main" val="2020156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24408E"/>
                </a:solidFill>
                <a:effectLst/>
                <a:latin typeface="Arial" panose="020B0604020202020204" pitchFamily="34" charset="0"/>
              </a:rPr>
              <a:t>إِنْ كُنْتُ صغيراً أو كُنْتُ كَبِيراً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أو كُنْتُ نحيفاً أو كنت سميناً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الله يحبني كما أنا كما أنا كما أنا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(فالله قد خلقني على صورته ومثاله)٢</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إن كنت قويّاً أو كنت ضعيفاً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أو كنت ذكيّاً أو كنت عاديّاً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الله يحبني كما أنا كما أنا كما أنا</a:t>
            </a:r>
          </a:p>
          <a:p>
            <a:pPr algn="ctr" rtl="1"/>
            <a:br>
              <a:rPr lang="ar-SA" dirty="0">
                <a:solidFill>
                  <a:srgbClr val="24408E"/>
                </a:solidFill>
                <a:effectLst/>
                <a:latin typeface="Arial" panose="020B0604020202020204" pitchFamily="34" charset="0"/>
              </a:rPr>
            </a:br>
            <a:endParaRPr lang="ar-SA" dirty="0">
              <a:solidFill>
                <a:srgbClr val="24408E"/>
              </a:solidFill>
              <a:effectLst/>
              <a:latin typeface="Arial" panose="020B0604020202020204" pitchFamily="34" charset="0"/>
            </a:endParaRPr>
          </a:p>
          <a:p>
            <a:pPr algn="ctr" rtl="1"/>
            <a:r>
              <a:rPr lang="ar-SA" dirty="0">
                <a:solidFill>
                  <a:srgbClr val="24408E"/>
                </a:solidFill>
                <a:effectLst/>
                <a:latin typeface="Arial" panose="020B0604020202020204" pitchFamily="34" charset="0"/>
              </a:rPr>
              <a:t>(فالله قد خلقني على صورته ومثاله)٢</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16</a:t>
            </a:fld>
            <a:endParaRPr lang="en-LB"/>
          </a:p>
        </p:txBody>
      </p:sp>
    </p:spTree>
    <p:extLst>
      <p:ext uri="{BB962C8B-B14F-4D97-AF65-F5344CB8AC3E}">
        <p14:creationId xmlns:p14="http://schemas.microsoft.com/office/powerpoint/2010/main" val="2882322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8A1F52"/>
                </a:solidFill>
                <a:effectLst/>
                <a:latin typeface="Arial" panose="020B0604020202020204" pitchFamily="34" charset="0"/>
              </a:rPr>
              <a:t> النص الكتابي: أعمال الرسل ٨: ٦٢ - ٠٤   </a:t>
            </a:r>
          </a:p>
          <a:p>
            <a:pPr marL="0" algn="l"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21</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المقدّمة</a:t>
            </a:r>
            <a:endParaRPr lang="en-US" b="1" dirty="0">
              <a:solidFill>
                <a:srgbClr val="24408E"/>
              </a:solidFill>
              <a:effectLst/>
              <a:latin typeface="Arial" panose="020B0604020202020204" pitchFamily="34" charset="0"/>
            </a:endParaRPr>
          </a:p>
          <a:p>
            <a:pPr algn="just" rtl="1"/>
            <a:endParaRPr lang="ar-SA"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ذات يومٍ، كلّم الروح القدس فيلبّس، وهو رسول يسكن في مدينة أورشليم، وقال: </a:t>
            </a:r>
            <a:r>
              <a:rPr lang="ar-SA" dirty="0">
                <a:solidFill>
                  <a:srgbClr val="FFBA0D"/>
                </a:solidFill>
                <a:effectLst/>
                <a:latin typeface="Arial" panose="020B0604020202020204" pitchFamily="34" charset="0"/>
              </a:rPr>
              <a:t>“قُم وتوجَّه نحو الجنوب.”</a:t>
            </a:r>
            <a:r>
              <a:rPr lang="ar-SA" dirty="0">
                <a:solidFill>
                  <a:srgbClr val="24408E"/>
                </a:solidFill>
                <a:effectLst/>
                <a:latin typeface="Arial" panose="020B0604020202020204" pitchFamily="34" charset="0"/>
              </a:rPr>
              <a:t> أطاع فيلبُّس أمر الرب، واتَّجه فورًا إلى الجنوب، على الطريق المنحدرة من أورشليم إلى غزّة التي هي برّية، حيث التقى هناك رجلاً حبشيًّا. كان هذا الرّجل الحبشي أمين صندوق خزائن ملكة الحبشة، وهي ما تُعرَف اليوم بأثيوبيا. وكان هذا الوزير جالساً في عربتٍه، يقرأ سفر النّبي </a:t>
            </a:r>
            <a:r>
              <a:rPr lang="ar-SA" dirty="0" err="1">
                <a:solidFill>
                  <a:srgbClr val="24408E"/>
                </a:solidFill>
                <a:effectLst/>
                <a:latin typeface="Arial" panose="020B0604020202020204" pitchFamily="34" charset="0"/>
              </a:rPr>
              <a:t>أشعياء</a:t>
            </a:r>
            <a:r>
              <a:rPr lang="ar-SA" dirty="0">
                <a:solidFill>
                  <a:srgbClr val="24408E"/>
                </a:solidFill>
                <a:effectLst/>
                <a:latin typeface="Arial" panose="020B0604020202020204" pitchFamily="34" charset="0"/>
              </a:rPr>
              <a:t> من العهد القديم.</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4134916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24408E"/>
                </a:solidFill>
                <a:effectLst/>
                <a:latin typeface="Arial" panose="020B0604020202020204" pitchFamily="34" charset="0"/>
              </a:rPr>
              <a:t>حوار بين فيلبّس والحبشي</a:t>
            </a:r>
            <a:endParaRPr lang="en-US" b="1" dirty="0">
              <a:solidFill>
                <a:srgbClr val="24408E"/>
              </a:solidFill>
              <a:effectLst/>
              <a:latin typeface="Arial" panose="020B0604020202020204" pitchFamily="34" charset="0"/>
            </a:endParaRPr>
          </a:p>
          <a:p>
            <a:pPr algn="just" rtl="1"/>
            <a:endParaRPr lang="ar-SA" b="1" dirty="0">
              <a:solidFill>
                <a:srgbClr val="24408E"/>
              </a:solidFill>
              <a:effectLst/>
              <a:latin typeface="Arial" panose="020B0604020202020204" pitchFamily="34" charset="0"/>
            </a:endParaRPr>
          </a:p>
          <a:p>
            <a:pPr algn="just" rtl="1"/>
            <a:r>
              <a:rPr lang="ar-SA" dirty="0">
                <a:solidFill>
                  <a:srgbClr val="24408E"/>
                </a:solidFill>
                <a:effectLst/>
                <a:latin typeface="Arial" panose="020B0604020202020204" pitchFamily="34" charset="0"/>
              </a:rPr>
              <a:t>اقترب فيلبُّس من الحبشيّ وسأله: “</a:t>
            </a:r>
            <a:r>
              <a:rPr lang="ar-SA" dirty="0" err="1">
                <a:solidFill>
                  <a:srgbClr val="24408E"/>
                </a:solidFill>
                <a:effectLst/>
                <a:latin typeface="Arial" panose="020B0604020202020204" pitchFamily="34" charset="0"/>
              </a:rPr>
              <a:t>ألعلّك</a:t>
            </a:r>
            <a:r>
              <a:rPr lang="ar-SA" dirty="0">
                <a:solidFill>
                  <a:srgbClr val="24408E"/>
                </a:solidFill>
                <a:effectLst/>
                <a:latin typeface="Arial" panose="020B0604020202020204" pitchFamily="34" charset="0"/>
              </a:rPr>
              <a:t> تفهم ما أنتَ تقرأه؟” فأجابه الحبشي: “كيف يُمكنني أن أفهم إن لم يساعدني أحد؟” أما الفصل الذي كان الحبشي يقرأه، فكان عن مسيح الله الذي سيق كشاةٍ، و مثل خروفٍ صامتٍ للذّبح. فصعد فيلبُّس إلى المركبة وجلس بجانبه وابتدأ يبشّره بيسوع. أخبره أنّ هذا الفصل يشير إلى يسوع، أنّه الحمل الذي مات عن خطايا العالم ليمنح الخلاص لكلّ مَن يؤمن به. </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4120425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4/25/23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4/25/23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1893617" y="3224540"/>
            <a:ext cx="3416321"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a:t>
            </a:r>
            <a:r>
              <a:rPr lang="en-US" sz="6600" b="1" dirty="0">
                <a:solidFill>
                  <a:srgbClr val="00B050"/>
                </a:solidFill>
                <a:latin typeface="Arial" panose="020B0604020202020204" pitchFamily="34" charset="0"/>
              </a:rPr>
              <a:t>٤٠</a:t>
            </a:r>
            <a:r>
              <a:rPr lang="en-US" sz="6600" b="1" i="0" dirty="0">
                <a:solidFill>
                  <a:srgbClr val="00B050"/>
                </a:solidFill>
                <a:effectLst/>
                <a:latin typeface="Tahoma" panose="020B0604030504040204" pitchFamily="34" charset="0"/>
              </a:rPr>
              <a:t> </a:t>
            </a:r>
            <a:endParaRPr lang="en-US" sz="6600" b="1" dirty="0">
              <a:ln/>
              <a:solidFill>
                <a:srgbClr val="00B050"/>
              </a:solidFill>
              <a:latin typeface="Arial" panose="020B060402020202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417657" y="4365797"/>
            <a:ext cx="6368240" cy="10156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6000" b="1" dirty="0">
                <a:solidFill>
                  <a:srgbClr val="7030A0"/>
                </a:solidFill>
              </a:rPr>
              <a:t>فيلبس والوزير الحبشي</a:t>
            </a:r>
            <a:endParaRPr lang="en-US"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9506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08260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886BD988-F2FC-B550-4C33-BC99308986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04807"/>
            <a:ext cx="9159203" cy="6167971"/>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الأولاد </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 </a:t>
            </a:r>
          </a:p>
          <a:p>
            <a:pPr algn="ctr">
              <a:lnSpc>
                <a:spcPct val="150000"/>
              </a:lnSpc>
            </a:pPr>
            <a:r>
              <a:rPr lang="ar-LB" sz="5400" b="1" i="0" dirty="0">
                <a:solidFill>
                  <a:srgbClr val="273582"/>
                </a:solidFill>
                <a:effectLst/>
                <a:latin typeface="Tahoma" panose="020B0604030504040204" pitchFamily="34" charset="0"/>
              </a:rPr>
              <a:t>عن أولاد كل الناس</a:t>
            </a:r>
          </a:p>
          <a:p>
            <a:pPr algn="ctr">
              <a:lnSpc>
                <a:spcPct val="150000"/>
              </a:lnSpc>
            </a:pPr>
            <a:r>
              <a:rPr lang="ar-LB" sz="5400" b="1" i="0" dirty="0">
                <a:solidFill>
                  <a:srgbClr val="273582"/>
                </a:solidFill>
                <a:effectLst/>
                <a:latin typeface="Tahoma" panose="020B0604030504040204" pitchFamily="34" charset="0"/>
              </a:rPr>
              <a:t>حمر صفر سود بيض</a:t>
            </a:r>
          </a:p>
          <a:p>
            <a:pPr algn="ctr">
              <a:lnSpc>
                <a:spcPct val="150000"/>
              </a:lnSpc>
            </a:pPr>
            <a:r>
              <a:rPr lang="ar-LB" sz="5400" b="1" i="0" dirty="0">
                <a:solidFill>
                  <a:srgbClr val="273582"/>
                </a:solidFill>
                <a:effectLst/>
                <a:latin typeface="Tahoma" panose="020B0604030504040204" pitchFamily="34" charset="0"/>
              </a:rPr>
              <a:t>كلهم يحبهم</a:t>
            </a:r>
          </a:p>
          <a:p>
            <a:pPr algn="ctr">
              <a:lnSpc>
                <a:spcPct val="150000"/>
              </a:lnSpc>
            </a:pPr>
            <a:r>
              <a:rPr lang="ar-LB" sz="5400" b="1" i="0" dirty="0">
                <a:solidFill>
                  <a:srgbClr val="273582"/>
                </a:solidFill>
                <a:effectLst/>
                <a:latin typeface="Tahoma" panose="020B0604030504040204" pitchFamily="34" charset="0"/>
              </a:rPr>
              <a:t>مات ربي عن أولاد كل الناس</a:t>
            </a:r>
            <a:r>
              <a:rPr lang="ar-LB" sz="5400" i="0" dirty="0">
                <a:solidFill>
                  <a:srgbClr val="273582"/>
                </a:solidFill>
                <a:effectLst/>
                <a:latin typeface="Tahoma" panose="020B0604030504040204" pitchFamily="34" charset="0"/>
              </a:rPr>
              <a:t>)٤</a:t>
            </a:r>
            <a:endParaRPr lang="ar-LB" sz="54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366686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2422714"/>
            <a:ext cx="9159203" cy="1184876"/>
          </a:xfrm>
          <a:prstGeom prst="rect">
            <a:avLst/>
          </a:prstGeom>
        </p:spPr>
        <p:txBody>
          <a:bodyPr wrap="square">
            <a:spAutoFit/>
          </a:bodyPr>
          <a:lstStyle/>
          <a:p>
            <a:pPr algn="ctr">
              <a:lnSpc>
                <a:spcPct val="150000"/>
              </a:lnSpc>
            </a:pPr>
            <a:r>
              <a:rPr lang="ar-LB" sz="5400" b="1" i="0" dirty="0">
                <a:solidFill>
                  <a:srgbClr val="273582"/>
                </a:solidFill>
                <a:effectLst/>
                <a:latin typeface="Tahoma" panose="020B0604030504040204" pitchFamily="34" charset="0"/>
              </a:rPr>
              <a:t>مات ربي عن أولاد كل الناس</a:t>
            </a:r>
          </a:p>
        </p:txBody>
      </p:sp>
    </p:spTree>
    <p:extLst>
      <p:ext uri="{BB962C8B-B14F-4D97-AF65-F5344CB8AC3E}">
        <p14:creationId xmlns:p14="http://schemas.microsoft.com/office/powerpoint/2010/main" val="2022718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528166"/>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endParaRPr lang="en-US" sz="6600" b="1" dirty="0">
              <a:ln/>
              <a:solidFill>
                <a:srgbClr val="00B050"/>
              </a:solidFill>
              <a:latin typeface="Tahoma" panose="020B0604030504040204" pitchFamily="34" charset="0"/>
              <a:ea typeface="Tahoma" panose="020B0604030504040204" pitchFamily="34" charset="0"/>
            </a:endParaRPr>
          </a:p>
          <a:p>
            <a:pPr algn="ctr"/>
            <a:r>
              <a:rPr lang="ar-LB" sz="6000" b="1" i="0" u="none" strike="noStrike" dirty="0">
                <a:solidFill>
                  <a:srgbClr val="7030A0"/>
                </a:solidFill>
                <a:effectLst/>
                <a:latin typeface="Arial" panose="020B0604020202020204" pitchFamily="34" charset="0"/>
              </a:rPr>
              <a:t>عندي محبة قوية</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عندى محبة قوية">
            <a:hlinkClick r:id="" action="ppaction://media"/>
            <a:extLst>
              <a:ext uri="{FF2B5EF4-FFF2-40B4-BE49-F238E27FC236}">
                <a16:creationId xmlns:a16="http://schemas.microsoft.com/office/drawing/2014/main" id="{D1DD2CE8-2E5A-4E0C-8DA4-5C732B7540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6008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4">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2307348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6131" y="1060840"/>
            <a:ext cx="9159203" cy="4076244"/>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أحب بيها كل انسان</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لي معرفوش كمان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en-US" sz="6000" b="1" u="none" strike="noStrike" dirty="0">
                <a:solidFill>
                  <a:srgbClr val="273582"/>
                </a:solidFill>
                <a:latin typeface="Arial" panose="020B0604020202020204" pitchFamily="34" charset="0"/>
                <a:cs typeface="Arial" panose="020B0604020202020204" pitchFamily="34" charset="0"/>
              </a:rPr>
              <a:t>)</a:t>
            </a:r>
            <a:r>
              <a:rPr lang="ar-LB" sz="6000" b="1" i="0" u="none" strike="noStrike" dirty="0">
                <a:solidFill>
                  <a:srgbClr val="273582"/>
                </a:solidFill>
                <a:effectLst/>
                <a:latin typeface="Arial" panose="020B0604020202020204" pitchFamily="34" charset="0"/>
              </a:rPr>
              <a:t>علشان أنا ابن يسوع الحنان</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a:t>
            </a:r>
            <a:r>
              <a:rPr lang="ar-LB" sz="6000" b="1" i="0" u="none" strike="noStrike" dirty="0">
                <a:solidFill>
                  <a:srgbClr val="273582"/>
                </a:solidFill>
                <a:effectLst/>
                <a:latin typeface="Arial" panose="020B0604020202020204" pitchFamily="34" charset="0"/>
              </a:rPr>
              <a:t> </a:t>
            </a:r>
            <a:endParaRPr lang="ar-LB" sz="6000" b="1" dirty="0">
              <a:solidFill>
                <a:srgbClr val="273582"/>
              </a:solidFill>
              <a:effectLst/>
            </a:endParaRPr>
          </a:p>
        </p:txBody>
      </p:sp>
    </p:spTree>
    <p:extLst>
      <p:ext uri="{BB962C8B-B14F-4D97-AF65-F5344CB8AC3E}">
        <p14:creationId xmlns:p14="http://schemas.microsoft.com/office/powerpoint/2010/main" val="2596149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25819"/>
            <a:ext cx="9159203" cy="5461239"/>
          </a:xfrm>
          <a:prstGeom prst="rect">
            <a:avLst/>
          </a:prstGeom>
        </p:spPr>
        <p:txBody>
          <a:bodyPr wrap="square">
            <a:spAutoFit/>
          </a:bodyPr>
          <a:lstStyle/>
          <a:p>
            <a:pPr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عندي محبة قوية</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جوة قلبي مستخبية</a:t>
            </a:r>
            <a:r>
              <a:rPr lang="en-US" sz="6000" b="1" i="0" u="none" strike="noStrike" dirty="0">
                <a:solidFill>
                  <a:srgbClr val="273582"/>
                </a:solidFill>
                <a:effectLst/>
                <a:latin typeface="Arial" panose="020B0604020202020204" pitchFamily="34" charset="0"/>
              </a:rPr>
              <a:t>(</a:t>
            </a:r>
            <a:r>
              <a:rPr lang="ar-LB" sz="6000" b="1" i="0" dirty="0">
                <a:solidFill>
                  <a:srgbClr val="273582"/>
                </a:solidFill>
                <a:effectLst/>
                <a:latin typeface="Tahoma" panose="020B0604030504040204" pitchFamily="34" charset="0"/>
              </a:rPr>
              <a:t>٢ </a:t>
            </a:r>
            <a:endParaRPr lang="en-US" sz="6000" b="1" i="0" dirty="0">
              <a:solidFill>
                <a:srgbClr val="273582"/>
              </a:solidFill>
              <a:effectLst/>
              <a:latin typeface="Tahoma" panose="020B0604030504040204" pitchFamily="34" charset="0"/>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وكل يوم تكبر حبه</a:t>
            </a:r>
            <a:endParaRPr lang="ar-LB" sz="6000" b="1" dirty="0">
              <a:solidFill>
                <a:srgbClr val="273582"/>
              </a:solidFill>
              <a:effectLst/>
            </a:endParaRPr>
          </a:p>
          <a:p>
            <a:pPr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وتكفي مية</a:t>
            </a:r>
            <a:r>
              <a:rPr lang="ar-LB" sz="6000" b="1" dirty="0">
                <a:solidFill>
                  <a:srgbClr val="273582"/>
                </a:solidFill>
                <a:effectLst/>
              </a:rPr>
              <a:t> </a:t>
            </a:r>
          </a:p>
        </p:txBody>
      </p:sp>
    </p:spTree>
    <p:extLst>
      <p:ext uri="{BB962C8B-B14F-4D97-AF65-F5344CB8AC3E}">
        <p14:creationId xmlns:p14="http://schemas.microsoft.com/office/powerpoint/2010/main" val="106346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85486" y="1412389"/>
            <a:ext cx="4890355"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إن كنت صغيراً أو كنت كبيراً</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en kounta saghiran">
            <a:hlinkClick r:id="" action="ppaction://media"/>
            <a:extLst>
              <a:ext uri="{FF2B5EF4-FFF2-40B4-BE49-F238E27FC236}">
                <a16:creationId xmlns:a16="http://schemas.microsoft.com/office/drawing/2014/main" id="{A06F2B42-9862-40A8-87CC-32FE2129E2D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06326" y="764619"/>
            <a:ext cx="684761" cy="684761"/>
          </a:xfrm>
          <a:prstGeom prst="rect">
            <a:avLst/>
          </a:prstGeom>
        </p:spPr>
      </p:pic>
    </p:spTree>
    <p:extLst>
      <p:ext uri="{BB962C8B-B14F-4D97-AF65-F5344CB8AC3E}">
        <p14:creationId xmlns:p14="http://schemas.microsoft.com/office/powerpoint/2010/main" val="3527381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0690" y="477180"/>
            <a:ext cx="10590619"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ان كنت صغيراً أو كنت كبيراً</a:t>
            </a:r>
          </a:p>
          <a:p>
            <a:pPr algn="ctr" rtl="1">
              <a:lnSpc>
                <a:spcPct val="150000"/>
              </a:lnSpc>
            </a:pPr>
            <a:r>
              <a:rPr lang="ar-LB" sz="6000" b="1" i="0" dirty="0">
                <a:solidFill>
                  <a:srgbClr val="273582"/>
                </a:solidFill>
                <a:effectLst/>
                <a:latin typeface="Tahoma" panose="020B0604030504040204" pitchFamily="34" charset="0"/>
              </a:rPr>
              <a:t>أو  كنت نحيفاً أو  كنت سميناً</a:t>
            </a:r>
          </a:p>
          <a:p>
            <a:pPr algn="ctr" rtl="1">
              <a:lnSpc>
                <a:spcPct val="150000"/>
              </a:lnSpc>
            </a:pPr>
            <a:r>
              <a:rPr lang="ar-LB" sz="6000" b="1" i="0" dirty="0">
                <a:solidFill>
                  <a:srgbClr val="273582"/>
                </a:solidFill>
                <a:effectLst/>
                <a:latin typeface="Tahoma" panose="020B0604030504040204" pitchFamily="34" charset="0"/>
              </a:rPr>
              <a:t>الله يحبني كما انا كما أنا</a:t>
            </a:r>
            <a:r>
              <a:rPr lang="en-US" sz="6000" b="1" i="0" dirty="0">
                <a:solidFill>
                  <a:srgbClr val="273582"/>
                </a:solidFill>
                <a:effectLst/>
                <a:latin typeface="Tahoma" panose="020B0604030504040204" pitchFamily="34" charset="0"/>
              </a:rPr>
              <a:t> </a:t>
            </a:r>
            <a:r>
              <a:rPr lang="ar-LB" sz="6000" b="1" i="0" dirty="0">
                <a:solidFill>
                  <a:srgbClr val="273582"/>
                </a:solidFill>
                <a:effectLst/>
                <a:latin typeface="Tahoma" panose="020B0604030504040204" pitchFamily="34" charset="0"/>
              </a:rPr>
              <a:t>كما أنا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(فالله قد خلقني على صورته و مثاله)٢</a:t>
            </a:r>
          </a:p>
        </p:txBody>
      </p:sp>
    </p:spTree>
    <p:extLst>
      <p:ext uri="{BB962C8B-B14F-4D97-AF65-F5344CB8AC3E}">
        <p14:creationId xmlns:p14="http://schemas.microsoft.com/office/powerpoint/2010/main" val="1009538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26563" y="555526"/>
            <a:ext cx="9719105" cy="5461239"/>
          </a:xfrm>
          <a:prstGeom prst="rect">
            <a:avLst/>
          </a:prstGeom>
        </p:spPr>
        <p:txBody>
          <a:bodyPr wrap="square">
            <a:spAutoFit/>
          </a:bodyPr>
          <a:lstStyle/>
          <a:p>
            <a:pPr algn="ctr" rtl="1">
              <a:lnSpc>
                <a:spcPct val="150000"/>
              </a:lnSpc>
            </a:pPr>
            <a:r>
              <a:rPr lang="ar-LB" sz="6000" b="1" i="0" dirty="0">
                <a:solidFill>
                  <a:srgbClr val="273582"/>
                </a:solidFill>
                <a:effectLst/>
                <a:latin typeface="Arial" panose="020B0604020202020204" pitchFamily="34" charset="0"/>
                <a:cs typeface="Arial" panose="020B0604020202020204" pitchFamily="34" charset="0"/>
              </a:rPr>
              <a:t>إِن كنت قوياً  أو كنت ضعيفاً</a:t>
            </a:r>
          </a:p>
          <a:p>
            <a:pPr algn="ctr" rtl="1">
              <a:lnSpc>
                <a:spcPct val="150000"/>
              </a:lnSpc>
            </a:pPr>
            <a:r>
              <a:rPr lang="ar-LB" sz="6000" b="1" i="0" dirty="0">
                <a:solidFill>
                  <a:srgbClr val="273582"/>
                </a:solidFill>
                <a:effectLst/>
                <a:latin typeface="Arial" panose="020B0604020202020204" pitchFamily="34" charset="0"/>
                <a:cs typeface="Arial" panose="020B0604020202020204" pitchFamily="34" charset="0"/>
              </a:rPr>
              <a:t>أو كنت نظيفاً أو كنت ظريفاً</a:t>
            </a:r>
          </a:p>
          <a:p>
            <a:pPr algn="ctr" rtl="1">
              <a:lnSpc>
                <a:spcPct val="150000"/>
              </a:lnSpc>
            </a:pPr>
            <a:r>
              <a:rPr lang="ar-LB" sz="6000" b="1" i="0" dirty="0">
                <a:solidFill>
                  <a:srgbClr val="273582"/>
                </a:solidFill>
                <a:effectLst/>
                <a:latin typeface="Arial" panose="020B0604020202020204" pitchFamily="34" charset="0"/>
                <a:cs typeface="Arial" panose="020B0604020202020204" pitchFamily="34" charset="0"/>
              </a:rPr>
              <a:t>الله يحبني كما انا كما أنا</a:t>
            </a:r>
          </a:p>
          <a:p>
            <a:pPr algn="ctr" rtl="1">
              <a:lnSpc>
                <a:spcPct val="150000"/>
              </a:lnSpc>
            </a:pPr>
            <a:r>
              <a:rPr lang="ar-LB" sz="6000" b="1" i="0" dirty="0">
                <a:solidFill>
                  <a:srgbClr val="273582"/>
                </a:solidFill>
                <a:effectLst/>
                <a:latin typeface="Arial" panose="020B0604020202020204" pitchFamily="34" charset="0"/>
                <a:cs typeface="Arial" panose="020B0604020202020204" pitchFamily="34" charset="0"/>
              </a:rPr>
              <a:t>(فالله قد خلقني على صورته و مثاله)٢</a:t>
            </a:r>
          </a:p>
        </p:txBody>
      </p:sp>
    </p:spTree>
    <p:extLst>
      <p:ext uri="{BB962C8B-B14F-4D97-AF65-F5344CB8AC3E}">
        <p14:creationId xmlns:p14="http://schemas.microsoft.com/office/powerpoint/2010/main" val="2528490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326563" y="595486"/>
            <a:ext cx="9719105"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إن كنت لطيفاً أو كنت طيباً</a:t>
            </a:r>
          </a:p>
          <a:p>
            <a:pPr algn="ctr" rtl="1">
              <a:lnSpc>
                <a:spcPct val="150000"/>
              </a:lnSpc>
            </a:pPr>
            <a:r>
              <a:rPr lang="ar-LB" sz="6000" b="1" i="0" dirty="0">
                <a:solidFill>
                  <a:srgbClr val="273582"/>
                </a:solidFill>
                <a:effectLst/>
                <a:latin typeface="Tahoma" panose="020B0604030504040204" pitchFamily="34" charset="0"/>
              </a:rPr>
              <a:t>أو كنت ذكياً أو كنت عادياً</a:t>
            </a:r>
          </a:p>
          <a:p>
            <a:pPr algn="ctr" rtl="1">
              <a:lnSpc>
                <a:spcPct val="150000"/>
              </a:lnSpc>
            </a:pPr>
            <a:r>
              <a:rPr lang="ar-LB" sz="6000" b="1" i="0" dirty="0">
                <a:solidFill>
                  <a:srgbClr val="273582"/>
                </a:solidFill>
                <a:effectLst/>
                <a:latin typeface="Tahoma" panose="020B0604030504040204" pitchFamily="34" charset="0"/>
              </a:rPr>
              <a:t> الله يحبني كما انا كما أنا</a:t>
            </a:r>
          </a:p>
          <a:p>
            <a:pPr algn="ctr" rtl="1">
              <a:lnSpc>
                <a:spcPct val="150000"/>
              </a:lnSpc>
            </a:pPr>
            <a:r>
              <a:rPr lang="ar-LB" sz="6000" b="1" i="0" dirty="0">
                <a:solidFill>
                  <a:srgbClr val="273582"/>
                </a:solidFill>
                <a:effectLst/>
                <a:latin typeface="Arial" panose="020B0604020202020204" pitchFamily="34" charset="0"/>
              </a:rPr>
              <a:t>(فالله قد خلقني على صورته و مثاله)٢</a:t>
            </a:r>
          </a:p>
        </p:txBody>
      </p:sp>
    </p:spTree>
    <p:extLst>
      <p:ext uri="{BB962C8B-B14F-4D97-AF65-F5344CB8AC3E}">
        <p14:creationId xmlns:p14="http://schemas.microsoft.com/office/powerpoint/2010/main" val="1556294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icture containing toy, doll, table, clock&#10;&#10;Description automatically generated">
            <a:extLst>
              <a:ext uri="{FF2B5EF4-FFF2-40B4-BE49-F238E27FC236}">
                <a16:creationId xmlns:a16="http://schemas.microsoft.com/office/drawing/2014/main" id="{CD8F9F1C-6F15-4249-AC6D-3DBC3E0842A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40330" y="1645284"/>
            <a:ext cx="4146692" cy="4915525"/>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39317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5015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598865" y="206799"/>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sp>
        <p:nvSpPr>
          <p:cNvPr id="20" name="Rectangle 19">
            <a:extLst>
              <a:ext uri="{FF2B5EF4-FFF2-40B4-BE49-F238E27FC236}">
                <a16:creationId xmlns:a16="http://schemas.microsoft.com/office/drawing/2014/main" id="{2A5421EE-1136-4ACC-AC34-504FF1624622}"/>
              </a:ext>
            </a:extLst>
          </p:cNvPr>
          <p:cNvSpPr/>
          <p:nvPr/>
        </p:nvSpPr>
        <p:spPr>
          <a:xfrm>
            <a:off x="5404339" y="2095157"/>
            <a:ext cx="1023258" cy="461665"/>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B"/>
          </a:p>
        </p:txBody>
      </p:sp>
      <p:sp>
        <p:nvSpPr>
          <p:cNvPr id="21" name="Rectangle 20">
            <a:extLst>
              <a:ext uri="{FF2B5EF4-FFF2-40B4-BE49-F238E27FC236}">
                <a16:creationId xmlns:a16="http://schemas.microsoft.com/office/drawing/2014/main" id="{8D57E458-BA85-49B6-A2DB-477662D840E9}"/>
              </a:ext>
            </a:extLst>
          </p:cNvPr>
          <p:cNvSpPr/>
          <p:nvPr/>
        </p:nvSpPr>
        <p:spPr>
          <a:xfrm>
            <a:off x="5246554" y="1864325"/>
            <a:ext cx="1338828" cy="830997"/>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4800" b="1" dirty="0">
                <a:ln/>
                <a:solidFill>
                  <a:schemeClr val="bg1"/>
                </a:solidFill>
                <a:latin typeface="Tahoma" panose="020B0604030504040204" pitchFamily="34" charset="0"/>
                <a:ea typeface="Tahoma" panose="020B0604030504040204" pitchFamily="34" charset="0"/>
              </a:rPr>
              <a:t>مرحباً</a:t>
            </a:r>
            <a:endParaRPr lang="en-US" sz="3200" b="1" dirty="0">
              <a:ln/>
              <a:solidFill>
                <a:schemeClr val="bg1"/>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0CC51B44-3235-4B05-6BE3-918FEE4323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00690" y="477180"/>
            <a:ext cx="10590619"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ان كنت صغيراً أو كنت كبيراً</a:t>
            </a:r>
          </a:p>
          <a:p>
            <a:pPr algn="ctr" rtl="1">
              <a:lnSpc>
                <a:spcPct val="150000"/>
              </a:lnSpc>
            </a:pPr>
            <a:r>
              <a:rPr lang="ar-LB" sz="6000" b="1" i="0" dirty="0">
                <a:solidFill>
                  <a:srgbClr val="273582"/>
                </a:solidFill>
                <a:effectLst/>
                <a:latin typeface="Tahoma" panose="020B0604030504040204" pitchFamily="34" charset="0"/>
              </a:rPr>
              <a:t>أو  كنت نحيفاً أو  كنت سميناً</a:t>
            </a:r>
          </a:p>
          <a:p>
            <a:pPr algn="ctr" rtl="1">
              <a:lnSpc>
                <a:spcPct val="150000"/>
              </a:lnSpc>
            </a:pPr>
            <a:r>
              <a:rPr lang="ar-LB" sz="6000" b="1" i="0" dirty="0">
                <a:solidFill>
                  <a:srgbClr val="273582"/>
                </a:solidFill>
                <a:effectLst/>
                <a:latin typeface="Tahoma" panose="020B0604030504040204" pitchFamily="34" charset="0"/>
              </a:rPr>
              <a:t>الله يحبني كما انا كما أنا</a:t>
            </a:r>
            <a:r>
              <a:rPr lang="en-US" sz="6000" b="1" i="0" dirty="0">
                <a:solidFill>
                  <a:srgbClr val="273582"/>
                </a:solidFill>
                <a:effectLst/>
                <a:latin typeface="Tahoma" panose="020B0604030504040204" pitchFamily="34" charset="0"/>
              </a:rPr>
              <a:t> </a:t>
            </a:r>
            <a:r>
              <a:rPr lang="ar-LB" sz="6000" b="1" i="0" dirty="0">
                <a:solidFill>
                  <a:srgbClr val="273582"/>
                </a:solidFill>
                <a:effectLst/>
                <a:latin typeface="Tahoma" panose="020B0604030504040204" pitchFamily="34" charset="0"/>
              </a:rPr>
              <a:t>كما أنا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(فالله قد خلقني على صورته و مثاله)٢</a:t>
            </a:r>
          </a:p>
        </p:txBody>
      </p:sp>
    </p:spTree>
    <p:extLst>
      <p:ext uri="{BB962C8B-B14F-4D97-AF65-F5344CB8AC3E}">
        <p14:creationId xmlns:p14="http://schemas.microsoft.com/office/powerpoint/2010/main" val="1246013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toy, decorated&#10;&#10;Description automatically generated">
            <a:extLst>
              <a:ext uri="{FF2B5EF4-FFF2-40B4-BE49-F238E27FC236}">
                <a16:creationId xmlns:a16="http://schemas.microsoft.com/office/drawing/2014/main" id="{66814CDF-0942-4915-84BF-8C51C19D9EEE}"/>
              </a:ext>
            </a:extLst>
          </p:cNvPr>
          <p:cNvPicPr>
            <a:picLocks noChangeAspect="1"/>
          </p:cNvPicPr>
          <p:nvPr/>
        </p:nvPicPr>
        <p:blipFill>
          <a:blip r:embed="rId3"/>
          <a:stretch>
            <a:fillRect/>
          </a:stretch>
        </p:blipFill>
        <p:spPr>
          <a:xfrm>
            <a:off x="3613667" y="2325990"/>
            <a:ext cx="3988428" cy="485448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834878" y="362216"/>
            <a:ext cx="5676555"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فيلبس والوزير الحبشي</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5072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235EC659-E107-36CF-A4EA-B8FF9D16AB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Diagram&#10;&#10;Description automatically generated">
            <a:extLst>
              <a:ext uri="{FF2B5EF4-FFF2-40B4-BE49-F238E27FC236}">
                <a16:creationId xmlns:a16="http://schemas.microsoft.com/office/drawing/2014/main" id="{16D30C76-C361-4C51-9CDE-ED16DBCCFD63}"/>
              </a:ext>
            </a:extLst>
          </p:cNvPr>
          <p:cNvPicPr>
            <a:picLocks noChangeAspect="1"/>
          </p:cNvPicPr>
          <p:nvPr/>
        </p:nvPicPr>
        <p:blipFill rotWithShape="1">
          <a:blip r:embed="rId3"/>
          <a:srcRect t="8237" b="20798"/>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 book&#10;&#10;Description automatically generated">
            <a:extLst>
              <a:ext uri="{FF2B5EF4-FFF2-40B4-BE49-F238E27FC236}">
                <a16:creationId xmlns:a16="http://schemas.microsoft.com/office/drawing/2014/main" id="{107DCBD7-D58A-4EDC-8C8F-37880958C9E5}"/>
              </a:ext>
            </a:extLst>
          </p:cNvPr>
          <p:cNvPicPr>
            <a:picLocks noChangeAspect="1"/>
          </p:cNvPicPr>
          <p:nvPr/>
        </p:nvPicPr>
        <p:blipFill>
          <a:blip r:embed="rId3"/>
          <a:stretch>
            <a:fillRect/>
          </a:stretch>
        </p:blipFill>
        <p:spPr>
          <a:xfrm>
            <a:off x="0"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text&#10;&#10;Description automatically generated">
            <a:extLst>
              <a:ext uri="{FF2B5EF4-FFF2-40B4-BE49-F238E27FC236}">
                <a16:creationId xmlns:a16="http://schemas.microsoft.com/office/drawing/2014/main" id="{0EB448F5-61CE-465E-972C-88E20AF98593}"/>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201933"/>
            <a:ext cx="2371163" cy="2100313"/>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757526" y="577378"/>
            <a:ext cx="9453718" cy="480131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dirty="0">
                <a:solidFill>
                  <a:srgbClr val="7030A0"/>
                </a:solidFill>
                <a:latin typeface="Helvetica Neue"/>
              </a:rPr>
              <a:t>الله </a:t>
            </a:r>
            <a:r>
              <a:rPr lang="ar-LB" sz="5400" b="1" i="0" dirty="0">
                <a:solidFill>
                  <a:srgbClr val="7030A0"/>
                </a:solidFill>
                <a:effectLst/>
                <a:latin typeface="Helvetica Neue"/>
              </a:rPr>
              <a:t>يُرِيدُ أَنَّ جَمِيعَ النَّاسِ يَخْلُصُونَ، وَإِلَى مَعْرِفَةِ الْحَقِّ يُقْبِلُونَ.</a:t>
            </a:r>
            <a:br>
              <a:rPr lang="ar-LB" sz="5400" dirty="0">
                <a:solidFill>
                  <a:srgbClr val="7030A0"/>
                </a:solidFill>
              </a:rPr>
            </a:br>
            <a:r>
              <a:rPr lang="en-US" sz="5400" dirty="0">
                <a:solidFill>
                  <a:srgbClr val="7030A0"/>
                </a:solidFill>
              </a:rPr>
              <a:t> </a:t>
            </a:r>
            <a:r>
              <a:rPr lang="ar-LB" sz="5400" b="0" i="0" dirty="0">
                <a:solidFill>
                  <a:srgbClr val="7030A0"/>
                </a:solidFill>
                <a:effectLst/>
                <a:latin typeface="Tahoma" panose="020B0604030504040204" pitchFamily="34" charset="0"/>
              </a:rPr>
              <a:t>١ تيموثاوس ٢: ٤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C2C7D2B6-0B19-F1EF-E76C-D4D97E438B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935953"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5B10D508-8481-FE54-5059-DC51B7D10F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479496"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80858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452435" y="3693519"/>
            <a:ext cx="4833602" cy="2454270"/>
          </a:xfrm>
          <a:prstGeom prst="rect">
            <a:avLst/>
          </a:prstGeom>
        </p:spPr>
      </p:pic>
      <p:pic>
        <p:nvPicPr>
          <p:cNvPr id="6" name="Picture 5">
            <a:extLst>
              <a:ext uri="{FF2B5EF4-FFF2-40B4-BE49-F238E27FC236}">
                <a16:creationId xmlns:a16="http://schemas.microsoft.com/office/drawing/2014/main" id="{17B023C7-339F-6454-0BB3-36BE32D8B2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01088" y="302150"/>
            <a:ext cx="6659309" cy="193899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لعبة:</a:t>
            </a:r>
          </a:p>
          <a:p>
            <a:pPr algn="ctr"/>
            <a:r>
              <a:rPr lang="ar-LB" sz="6000" dirty="0">
                <a:solidFill>
                  <a:srgbClr val="7030A0"/>
                </a:solidFill>
              </a:rPr>
              <a:t>أحلى رسمة</a:t>
            </a:r>
            <a:endParaRPr lang="en-US" sz="6000" dirty="0">
              <a:ln/>
              <a:solidFill>
                <a:srgbClr val="7030A0"/>
              </a:solidFill>
              <a:latin typeface="Tahoma" panose="020B0604030504040204" pitchFamily="34" charset="0"/>
              <a:ea typeface="Tahoma" panose="020B0604030504040204" pitchFamily="34" charset="0"/>
            </a:endParaRPr>
          </a:p>
        </p:txBody>
      </p:sp>
      <p:sp>
        <p:nvSpPr>
          <p:cNvPr id="13" name="Oval 12">
            <a:extLst>
              <a:ext uri="{FF2B5EF4-FFF2-40B4-BE49-F238E27FC236}">
                <a16:creationId xmlns:a16="http://schemas.microsoft.com/office/drawing/2014/main" id="{0B0A6F7C-1F56-4E85-8E02-77F006B3E719}"/>
              </a:ext>
            </a:extLst>
          </p:cNvPr>
          <p:cNvSpPr/>
          <p:nvPr/>
        </p:nvSpPr>
        <p:spPr>
          <a:xfrm>
            <a:off x="10958432" y="2387026"/>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091935" y="226495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272139" y="238662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405642" y="226455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655705" y="2427591"/>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789208" y="2305519"/>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6" name="Picture 5">
            <a:extLst>
              <a:ext uri="{FF2B5EF4-FFF2-40B4-BE49-F238E27FC236}">
                <a16:creationId xmlns:a16="http://schemas.microsoft.com/office/drawing/2014/main" id="{1C025A4A-E8EA-41CA-8107-C608A81BB11E}"/>
              </a:ext>
            </a:extLst>
          </p:cNvPr>
          <p:cNvPicPr>
            <a:picLocks noChangeAspect="1"/>
          </p:cNvPicPr>
          <p:nvPr/>
        </p:nvPicPr>
        <p:blipFill>
          <a:blip r:embed="rId3"/>
          <a:stretch>
            <a:fillRect/>
          </a:stretch>
        </p:blipFill>
        <p:spPr>
          <a:xfrm>
            <a:off x="4507851" y="2351480"/>
            <a:ext cx="2604196" cy="1712068"/>
          </a:xfrm>
          <a:prstGeom prst="rect">
            <a:avLst/>
          </a:prstGeom>
          <a:ln>
            <a:noFill/>
          </a:ln>
          <a:effectLst/>
        </p:spPr>
      </p:pic>
      <p:pic>
        <p:nvPicPr>
          <p:cNvPr id="8" name="Picture 7" descr="Diagram, engineering drawing&#10;&#10;Description automatically generated">
            <a:extLst>
              <a:ext uri="{FF2B5EF4-FFF2-40B4-BE49-F238E27FC236}">
                <a16:creationId xmlns:a16="http://schemas.microsoft.com/office/drawing/2014/main" id="{5F3FB88E-0A6C-4C18-B8F5-46CD6B9AA182}"/>
              </a:ext>
            </a:extLst>
          </p:cNvPr>
          <p:cNvPicPr>
            <a:picLocks noChangeAspect="1"/>
          </p:cNvPicPr>
          <p:nvPr/>
        </p:nvPicPr>
        <p:blipFill>
          <a:blip r:embed="rId4"/>
          <a:stretch>
            <a:fillRect/>
          </a:stretch>
        </p:blipFill>
        <p:spPr>
          <a:xfrm>
            <a:off x="796495" y="2317324"/>
            <a:ext cx="2463902" cy="1715359"/>
          </a:xfrm>
          <a:prstGeom prst="rect">
            <a:avLst/>
          </a:prstGeom>
          <a:ln>
            <a:noFill/>
          </a:ln>
          <a:effectLst/>
        </p:spPr>
      </p:pic>
      <p:pic>
        <p:nvPicPr>
          <p:cNvPr id="18" name="Picture 17" descr="Diagram, engineering drawing&#10;&#10;Description automatically generated">
            <a:extLst>
              <a:ext uri="{FF2B5EF4-FFF2-40B4-BE49-F238E27FC236}">
                <a16:creationId xmlns:a16="http://schemas.microsoft.com/office/drawing/2014/main" id="{C2311318-5367-490F-B9B3-E778DC7CF855}"/>
              </a:ext>
            </a:extLst>
          </p:cNvPr>
          <p:cNvPicPr>
            <a:picLocks noChangeAspect="1"/>
          </p:cNvPicPr>
          <p:nvPr/>
        </p:nvPicPr>
        <p:blipFill rotWithShape="1">
          <a:blip r:embed="rId5"/>
          <a:srcRect b="15473"/>
          <a:stretch/>
        </p:blipFill>
        <p:spPr>
          <a:xfrm>
            <a:off x="8582254" y="4864184"/>
            <a:ext cx="2539994" cy="1513366"/>
          </a:xfrm>
          <a:prstGeom prst="rect">
            <a:avLst/>
          </a:prstGeom>
          <a:ln>
            <a:noFill/>
          </a:ln>
          <a:effectLst/>
        </p:spPr>
      </p:pic>
      <p:pic>
        <p:nvPicPr>
          <p:cNvPr id="3" name="Picture 2" descr="A picture containing text, linedrawing&#10;&#10;Description automatically generated">
            <a:extLst>
              <a:ext uri="{FF2B5EF4-FFF2-40B4-BE49-F238E27FC236}">
                <a16:creationId xmlns:a16="http://schemas.microsoft.com/office/drawing/2014/main" id="{0277481C-F9D7-8246-8B3D-C8F2674442D3}"/>
              </a:ext>
            </a:extLst>
          </p:cNvPr>
          <p:cNvPicPr>
            <a:picLocks noChangeAspect="1"/>
          </p:cNvPicPr>
          <p:nvPr/>
        </p:nvPicPr>
        <p:blipFill>
          <a:blip r:embed="rId6"/>
          <a:stretch>
            <a:fillRect/>
          </a:stretch>
        </p:blipFill>
        <p:spPr>
          <a:xfrm rot="16200000">
            <a:off x="8583460" y="1850350"/>
            <a:ext cx="1793684" cy="2575269"/>
          </a:xfrm>
          <a:prstGeom prst="rect">
            <a:avLst/>
          </a:prstGeom>
        </p:spPr>
      </p:pic>
      <p:sp>
        <p:nvSpPr>
          <p:cNvPr id="21" name="Oval 20">
            <a:extLst>
              <a:ext uri="{FF2B5EF4-FFF2-40B4-BE49-F238E27FC236}">
                <a16:creationId xmlns:a16="http://schemas.microsoft.com/office/drawing/2014/main" id="{43A3D750-C8CF-8D40-AE03-136D6958B077}"/>
              </a:ext>
            </a:extLst>
          </p:cNvPr>
          <p:cNvSpPr/>
          <p:nvPr/>
        </p:nvSpPr>
        <p:spPr>
          <a:xfrm>
            <a:off x="11093899" y="445289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3" name="Rectangle 22">
            <a:extLst>
              <a:ext uri="{FF2B5EF4-FFF2-40B4-BE49-F238E27FC236}">
                <a16:creationId xmlns:a16="http://schemas.microsoft.com/office/drawing/2014/main" id="{F3E49FE5-0CD7-C841-B190-1AC6A2AAA7EF}"/>
              </a:ext>
            </a:extLst>
          </p:cNvPr>
          <p:cNvSpPr/>
          <p:nvPr/>
        </p:nvSpPr>
        <p:spPr>
          <a:xfrm>
            <a:off x="11227402" y="433082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26" name="Oval 25">
            <a:extLst>
              <a:ext uri="{FF2B5EF4-FFF2-40B4-BE49-F238E27FC236}">
                <a16:creationId xmlns:a16="http://schemas.microsoft.com/office/drawing/2014/main" id="{4C98E012-4368-6A42-8F62-5CE04041EC32}"/>
              </a:ext>
            </a:extLst>
          </p:cNvPr>
          <p:cNvSpPr/>
          <p:nvPr/>
        </p:nvSpPr>
        <p:spPr>
          <a:xfrm>
            <a:off x="7266965" y="445289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2FFBA4E5-390A-D949-8778-3E293AAA95DC}"/>
              </a:ext>
            </a:extLst>
          </p:cNvPr>
          <p:cNvSpPr/>
          <p:nvPr/>
        </p:nvSpPr>
        <p:spPr>
          <a:xfrm>
            <a:off x="7400468" y="433082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sp>
        <p:nvSpPr>
          <p:cNvPr id="30" name="TextBox 29">
            <a:extLst>
              <a:ext uri="{FF2B5EF4-FFF2-40B4-BE49-F238E27FC236}">
                <a16:creationId xmlns:a16="http://schemas.microsoft.com/office/drawing/2014/main" id="{361699FA-B8D7-4845-A7BE-AF7A4D473343}"/>
              </a:ext>
            </a:extLst>
          </p:cNvPr>
          <p:cNvSpPr txBox="1"/>
          <p:nvPr/>
        </p:nvSpPr>
        <p:spPr>
          <a:xfrm>
            <a:off x="3634892" y="4616859"/>
            <a:ext cx="3565322" cy="1754326"/>
          </a:xfrm>
          <a:prstGeom prst="rect">
            <a:avLst/>
          </a:prstGeom>
          <a:noFill/>
        </p:spPr>
        <p:txBody>
          <a:bodyPr wrap="square">
            <a:spAutoFit/>
          </a:bodyPr>
          <a:lstStyle/>
          <a:p>
            <a:pPr algn="ctr" rtl="1"/>
            <a:r>
              <a:rPr lang="ar-LB" dirty="0">
                <a:solidFill>
                  <a:srgbClr val="8145B4"/>
                </a:solidFill>
                <a:effectLst/>
                <a:latin typeface="Arial" panose="020B0604020202020204" pitchFamily="34" charset="0"/>
              </a:rPr>
              <a:t>على الأولاد أن يتحكَّموا بالقلم ليستطيعوا الرَّسم على الورق أو على الكرتون. </a:t>
            </a:r>
          </a:p>
          <a:p>
            <a:pPr algn="ctr" rtl="1"/>
            <a:br>
              <a:rPr lang="ar-LB" dirty="0">
                <a:solidFill>
                  <a:srgbClr val="8145B4"/>
                </a:solidFill>
                <a:effectLst/>
                <a:latin typeface="Arial" panose="020B0604020202020204" pitchFamily="34" charset="0"/>
              </a:rPr>
            </a:br>
            <a:endParaRPr lang="ar-LB" dirty="0">
              <a:solidFill>
                <a:srgbClr val="8145B4"/>
              </a:solidFill>
              <a:effectLst/>
              <a:latin typeface="Arial" panose="020B0604020202020204" pitchFamily="34" charset="0"/>
            </a:endParaRPr>
          </a:p>
          <a:p>
            <a:pPr algn="ctr" rtl="1"/>
            <a:r>
              <a:rPr lang="ar-LB" dirty="0">
                <a:solidFill>
                  <a:srgbClr val="8145B4"/>
                </a:solidFill>
                <a:effectLst/>
                <a:latin typeface="Arial" panose="020B0604020202020204" pitchFamily="34" charset="0"/>
              </a:rPr>
              <a:t>الفريق الذي ينتهي وتكون رسمته أجمل يكون الفريق الفائز.</a:t>
            </a:r>
          </a:p>
        </p:txBody>
      </p:sp>
      <p:sp>
        <p:nvSpPr>
          <p:cNvPr id="32" name="TextBox 31">
            <a:extLst>
              <a:ext uri="{FF2B5EF4-FFF2-40B4-BE49-F238E27FC236}">
                <a16:creationId xmlns:a16="http://schemas.microsoft.com/office/drawing/2014/main" id="{0DDE8917-AEA9-044D-99C8-2E755979C60D}"/>
              </a:ext>
            </a:extLst>
          </p:cNvPr>
          <p:cNvSpPr txBox="1"/>
          <p:nvPr/>
        </p:nvSpPr>
        <p:spPr>
          <a:xfrm>
            <a:off x="537579" y="5494022"/>
            <a:ext cx="2613748" cy="923330"/>
          </a:xfrm>
          <a:prstGeom prst="rect">
            <a:avLst/>
          </a:prstGeom>
          <a:noFill/>
        </p:spPr>
        <p:txBody>
          <a:bodyPr wrap="square">
            <a:spAutoFit/>
          </a:bodyPr>
          <a:lstStyle/>
          <a:p>
            <a:pPr algn="r" rtl="1"/>
            <a:r>
              <a:rPr lang="ar-LB" dirty="0">
                <a:solidFill>
                  <a:srgbClr val="D80000"/>
                </a:solidFill>
                <a:effectLst/>
                <a:latin typeface="Arial" panose="020B0604020202020204" pitchFamily="34" charset="0"/>
              </a:rPr>
              <a:t>ملاحظة: الوقت ليس مهمًا في هذه اللعبة، إنَّما الرسمة الأجمل هي من تحدِّد من هو الفريق الفائز.</a:t>
            </a:r>
          </a:p>
        </p:txBody>
      </p:sp>
      <p:pic>
        <p:nvPicPr>
          <p:cNvPr id="2" name="Picture 1">
            <a:extLst>
              <a:ext uri="{FF2B5EF4-FFF2-40B4-BE49-F238E27FC236}">
                <a16:creationId xmlns:a16="http://schemas.microsoft.com/office/drawing/2014/main" id="{0F5AC48A-C75C-66CE-1A57-98BD04C138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164099" y="0"/>
            <a:ext cx="3027901" cy="2234591"/>
          </a:xfrm>
          <a:prstGeom prst="rect">
            <a:avLst/>
          </a:prstGeom>
        </p:spPr>
      </p:pic>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733277"/>
            <a:ext cx="5805370" cy="193899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5400" dirty="0">
                <a:solidFill>
                  <a:srgbClr val="7030A0"/>
                </a:solidFill>
              </a:rPr>
              <a:t>بكل محبة في قلبك</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بكل محبة في قلبك">
            <a:hlinkClick r:id="" action="ppaction://media"/>
            <a:extLst>
              <a:ext uri="{FF2B5EF4-FFF2-40B4-BE49-F238E27FC236}">
                <a16:creationId xmlns:a16="http://schemas.microsoft.com/office/drawing/2014/main" id="{E817DD92-8BD6-46F3-B960-A51A3F731F8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037" y="665538"/>
            <a:ext cx="660227" cy="660227"/>
          </a:xfrm>
          <a:prstGeom prst="rect">
            <a:avLst/>
          </a:prstGeom>
        </p:spPr>
      </p:pic>
    </p:spTree>
    <p:extLst>
      <p:ext uri="{BB962C8B-B14F-4D97-AF65-F5344CB8AC3E}">
        <p14:creationId xmlns:p14="http://schemas.microsoft.com/office/powerpoint/2010/main" val="79275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6257" y="562542"/>
            <a:ext cx="1089562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بكل محبة في قلبك سلم على اللي جنبك</a:t>
            </a:r>
          </a:p>
          <a:p>
            <a:pPr algn="ctr" rtl="1">
              <a:lnSpc>
                <a:spcPct val="150000"/>
              </a:lnSpc>
            </a:pPr>
            <a:r>
              <a:rPr lang="ar-LB" sz="6000" b="1" i="0" dirty="0">
                <a:solidFill>
                  <a:srgbClr val="273582"/>
                </a:solidFill>
                <a:effectLst/>
                <a:latin typeface="Tahoma" panose="020B0604030504040204" pitchFamily="34" charset="0"/>
              </a:rPr>
              <a:t>و اللي قاعد وراك قوله يسوع بيحبك</a:t>
            </a:r>
          </a:p>
          <a:p>
            <a:pPr algn="ctr" rtl="1">
              <a:lnSpc>
                <a:spcPct val="150000"/>
              </a:lnSpc>
            </a:pPr>
            <a:r>
              <a:rPr lang="ar-LB" sz="6000" b="1" i="0" dirty="0">
                <a:solidFill>
                  <a:srgbClr val="273582"/>
                </a:solidFill>
                <a:effectLst/>
                <a:latin typeface="Tahoma" panose="020B0604030504040204" pitchFamily="34" charset="0"/>
              </a:rPr>
              <a:t>دايما شارك حاجاتك بالحب اسعد اوقاتك</a:t>
            </a:r>
          </a:p>
          <a:p>
            <a:pPr algn="ctr" rtl="1">
              <a:lnSpc>
                <a:spcPct val="150000"/>
              </a:lnSpc>
            </a:pPr>
            <a:r>
              <a:rPr lang="ar-LB" sz="6000" b="1" i="0" dirty="0">
                <a:solidFill>
                  <a:srgbClr val="273582"/>
                </a:solidFill>
                <a:effectLst/>
                <a:latin typeface="Tahoma" panose="020B0604030504040204" pitchFamily="34" charset="0"/>
              </a:rPr>
              <a:t>خلي يسوع مثالك في الحب طول حياتك</a:t>
            </a:r>
          </a:p>
        </p:txBody>
      </p:sp>
    </p:spTree>
    <p:extLst>
      <p:ext uri="{BB962C8B-B14F-4D97-AF65-F5344CB8AC3E}">
        <p14:creationId xmlns:p14="http://schemas.microsoft.com/office/powerpoint/2010/main" val="2067404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6257" y="562542"/>
            <a:ext cx="10895620" cy="5461239"/>
          </a:xfrm>
          <a:prstGeom prst="rect">
            <a:avLst/>
          </a:prstGeom>
        </p:spPr>
        <p:txBody>
          <a:bodyPr wrap="square">
            <a:spAutoFit/>
          </a:bodyPr>
          <a:lstStyle/>
          <a:p>
            <a:pPr algn="ctr" rtl="1">
              <a:lnSpc>
                <a:spcPct val="150000"/>
              </a:lnSpc>
            </a:pPr>
            <a:r>
              <a:rPr lang="ar-LB" sz="6000" b="1" dirty="0">
                <a:solidFill>
                  <a:srgbClr val="273582"/>
                </a:solidFill>
                <a:effectLst/>
              </a:rPr>
              <a:t>أصحاب مهما الشيطان يحارب</a:t>
            </a:r>
          </a:p>
          <a:p>
            <a:pPr algn="ctr" rtl="1">
              <a:lnSpc>
                <a:spcPct val="150000"/>
              </a:lnSpc>
            </a:pPr>
            <a:r>
              <a:rPr lang="ar-LB" sz="6000" b="1" dirty="0">
                <a:solidFill>
                  <a:srgbClr val="273582"/>
                </a:solidFill>
                <a:effectLst/>
              </a:rPr>
              <a:t>أصحاب مهما تقابلنا تجارب</a:t>
            </a:r>
          </a:p>
          <a:p>
            <a:pPr algn="ctr" rtl="1">
              <a:lnSpc>
                <a:spcPct val="150000"/>
              </a:lnSpc>
            </a:pPr>
            <a:r>
              <a:rPr lang="ar-LB" sz="6000" b="1" dirty="0">
                <a:solidFill>
                  <a:srgbClr val="273582"/>
                </a:solidFill>
                <a:effectLst/>
              </a:rPr>
              <a:t>اصحاب وكلنا حبايب</a:t>
            </a:r>
          </a:p>
          <a:p>
            <a:pPr algn="ctr" rtl="1">
              <a:lnSpc>
                <a:spcPct val="150000"/>
              </a:lnSpc>
            </a:pPr>
            <a:r>
              <a:rPr lang="ar-LB" sz="6000" b="1" dirty="0">
                <a:solidFill>
                  <a:srgbClr val="273582"/>
                </a:solidFill>
                <a:effectLst/>
              </a:rPr>
              <a:t>أصحاب دايما اصحاب</a:t>
            </a:r>
          </a:p>
        </p:txBody>
      </p:sp>
    </p:spTree>
    <p:extLst>
      <p:ext uri="{BB962C8B-B14F-4D97-AF65-F5344CB8AC3E}">
        <p14:creationId xmlns:p14="http://schemas.microsoft.com/office/powerpoint/2010/main" val="3679712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6257" y="562542"/>
            <a:ext cx="1089562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إبليس دايما بيحاول انه يفرق بينا</a:t>
            </a:r>
          </a:p>
          <a:p>
            <a:pPr algn="ctr" rtl="1">
              <a:lnSpc>
                <a:spcPct val="150000"/>
              </a:lnSpc>
            </a:pPr>
            <a:r>
              <a:rPr lang="ar-LB" sz="6000" b="1" i="0" dirty="0">
                <a:solidFill>
                  <a:srgbClr val="273582"/>
                </a:solidFill>
                <a:effectLst/>
                <a:latin typeface="Tahoma" panose="020B0604030504040204" pitchFamily="34" charset="0"/>
              </a:rPr>
              <a:t>و ساعات يضحك علينا و ننسي محبتنا</a:t>
            </a:r>
          </a:p>
          <a:p>
            <a:pPr algn="ctr" rtl="1">
              <a:lnSpc>
                <a:spcPct val="150000"/>
              </a:lnSpc>
            </a:pPr>
            <a:r>
              <a:rPr lang="ar-LB" sz="6000" b="1" i="0" dirty="0">
                <a:solidFill>
                  <a:srgbClr val="273582"/>
                </a:solidFill>
                <a:effectLst/>
                <a:latin typeface="Tahoma" panose="020B0604030504040204" pitchFamily="34" charset="0"/>
              </a:rPr>
              <a:t>لكن يسوع فادينا هو اللي بيوحدنا</a:t>
            </a:r>
          </a:p>
          <a:p>
            <a:pPr algn="ctr" rtl="1">
              <a:lnSpc>
                <a:spcPct val="150000"/>
              </a:lnSpc>
            </a:pPr>
            <a:r>
              <a:rPr lang="ar-LB" sz="6000" b="1" i="0" dirty="0">
                <a:solidFill>
                  <a:srgbClr val="273582"/>
                </a:solidFill>
                <a:effectLst/>
                <a:latin typeface="Tahoma" panose="020B0604030504040204" pitchFamily="34" charset="0"/>
              </a:rPr>
              <a:t>لازم نكون ايد واحدة ونخلي يسوع قائدنا</a:t>
            </a:r>
          </a:p>
        </p:txBody>
      </p:sp>
    </p:spTree>
    <p:extLst>
      <p:ext uri="{BB962C8B-B14F-4D97-AF65-F5344CB8AC3E}">
        <p14:creationId xmlns:p14="http://schemas.microsoft.com/office/powerpoint/2010/main" val="1306356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46257" y="562542"/>
            <a:ext cx="10895620" cy="5483232"/>
          </a:xfrm>
          <a:prstGeom prst="rect">
            <a:avLst/>
          </a:prstGeom>
        </p:spPr>
        <p:txBody>
          <a:bodyPr wrap="square">
            <a:spAutoFit/>
          </a:bodyPr>
          <a:lstStyle/>
          <a:p>
            <a:pPr algn="ctr" rtl="1">
              <a:lnSpc>
                <a:spcPct val="150000"/>
              </a:lnSpc>
            </a:pPr>
            <a:r>
              <a:rPr lang="ar-LB" sz="6000" b="1" dirty="0">
                <a:solidFill>
                  <a:srgbClr val="273582"/>
                </a:solidFill>
                <a:effectLst/>
              </a:rPr>
              <a:t>أصحاب مهما الشيطان يحارب</a:t>
            </a:r>
          </a:p>
          <a:p>
            <a:pPr algn="ctr" rtl="1">
              <a:lnSpc>
                <a:spcPct val="150000"/>
              </a:lnSpc>
            </a:pPr>
            <a:r>
              <a:rPr lang="ar-LB" sz="6000" b="1" dirty="0">
                <a:solidFill>
                  <a:srgbClr val="273582"/>
                </a:solidFill>
                <a:effectLst/>
              </a:rPr>
              <a:t>أصحاب مهما تقابلنا تجارب</a:t>
            </a:r>
          </a:p>
          <a:p>
            <a:pPr algn="ctr" rtl="1">
              <a:lnSpc>
                <a:spcPct val="150000"/>
              </a:lnSpc>
            </a:pPr>
            <a:r>
              <a:rPr lang="ar-LB" sz="6000" b="1" dirty="0">
                <a:solidFill>
                  <a:srgbClr val="273582"/>
                </a:solidFill>
                <a:effectLst/>
              </a:rPr>
              <a:t>اصحاب وكلنا حبايب</a:t>
            </a:r>
          </a:p>
          <a:p>
            <a:pPr algn="ctr" rtl="1">
              <a:lnSpc>
                <a:spcPct val="150000"/>
              </a:lnSpc>
            </a:pPr>
            <a:r>
              <a:rPr lang="ar-LB" sz="6000" b="1" dirty="0">
                <a:solidFill>
                  <a:srgbClr val="273582"/>
                </a:solidFill>
                <a:effectLst/>
              </a:rPr>
              <a:t>أصحاب</a:t>
            </a:r>
            <a:endParaRPr lang="en-US" sz="6000" b="1" dirty="0">
              <a:solidFill>
                <a:srgbClr val="273582"/>
              </a:solidFill>
              <a:effectLst/>
            </a:endParaRPr>
          </a:p>
        </p:txBody>
      </p:sp>
    </p:spTree>
    <p:extLst>
      <p:ext uri="{BB962C8B-B14F-4D97-AF65-F5344CB8AC3E}">
        <p14:creationId xmlns:p14="http://schemas.microsoft.com/office/powerpoint/2010/main" val="3579551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8305" y="1076595"/>
            <a:ext cx="10895620" cy="4076244"/>
          </a:xfrm>
          <a:prstGeom prst="rect">
            <a:avLst/>
          </a:prstGeom>
        </p:spPr>
        <p:txBody>
          <a:bodyPr wrap="square">
            <a:spAutoFit/>
          </a:bodyPr>
          <a:lstStyle/>
          <a:p>
            <a:pPr algn="ctr" rtl="1">
              <a:lnSpc>
                <a:spcPct val="150000"/>
              </a:lnSpc>
            </a:pPr>
            <a:r>
              <a:rPr lang="ar-LB" sz="6000" b="1" dirty="0">
                <a:solidFill>
                  <a:srgbClr val="273582"/>
                </a:solidFill>
                <a:effectLst/>
              </a:rPr>
              <a:t>أصحاب أصحاب أصحاب</a:t>
            </a:r>
            <a:r>
              <a:rPr lang="en-US" sz="6000" b="1" dirty="0">
                <a:solidFill>
                  <a:srgbClr val="273582"/>
                </a:solidFill>
                <a:effectLst/>
              </a:rPr>
              <a:t> </a:t>
            </a:r>
          </a:p>
          <a:p>
            <a:pPr algn="ctr" rtl="1">
              <a:lnSpc>
                <a:spcPct val="150000"/>
              </a:lnSpc>
            </a:pPr>
            <a:r>
              <a:rPr lang="ar-LB" sz="6000" b="1" dirty="0">
                <a:solidFill>
                  <a:srgbClr val="273582"/>
                </a:solidFill>
                <a:effectLst/>
              </a:rPr>
              <a:t>وكلنا حبايب</a:t>
            </a:r>
            <a:endParaRPr lang="en-US" sz="6000" b="1" dirty="0">
              <a:solidFill>
                <a:srgbClr val="273582"/>
              </a:solidFill>
              <a:effectLst/>
            </a:endParaRPr>
          </a:p>
          <a:p>
            <a:pPr algn="ctr" rtl="1">
              <a:lnSpc>
                <a:spcPct val="150000"/>
              </a:lnSpc>
            </a:pPr>
            <a:r>
              <a:rPr lang="ar-LB" sz="6000" b="1" dirty="0">
                <a:solidFill>
                  <a:srgbClr val="273582"/>
                </a:solidFill>
                <a:effectLst/>
              </a:rPr>
              <a:t>أصحاب دايما اصحاب</a:t>
            </a:r>
          </a:p>
        </p:txBody>
      </p:sp>
    </p:spTree>
    <p:extLst>
      <p:ext uri="{BB962C8B-B14F-4D97-AF65-F5344CB8AC3E}">
        <p14:creationId xmlns:p14="http://schemas.microsoft.com/office/powerpoint/2010/main" val="987704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724039"/>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1" i="0" dirty="0">
                <a:solidFill>
                  <a:srgbClr val="7030A0"/>
                </a:solidFill>
                <a:effectLst/>
                <a:latin typeface="Tahoma" panose="020B0604030504040204" pitchFamily="34" charset="0"/>
              </a:rPr>
              <a:t>مات ربي </a:t>
            </a:r>
            <a:endParaRPr lang="en-US" sz="72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مات ربي عن الأولاد">
            <a:hlinkClick r:id="" action="ppaction://media"/>
            <a:extLst>
              <a:ext uri="{FF2B5EF4-FFF2-40B4-BE49-F238E27FC236}">
                <a16:creationId xmlns:a16="http://schemas.microsoft.com/office/drawing/2014/main" id="{F18122EE-B0A5-46C2-BAB7-2E30D3B3EA0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739353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TotalTime>
  <Words>1710</Words>
  <Application>Microsoft Macintosh PowerPoint</Application>
  <PresentationFormat>Widescreen</PresentationFormat>
  <Paragraphs>210</Paragraphs>
  <Slides>29</Slides>
  <Notes>14</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728</cp:revision>
  <dcterms:created xsi:type="dcterms:W3CDTF">2020-02-20T11:27:55Z</dcterms:created>
  <dcterms:modified xsi:type="dcterms:W3CDTF">2023-04-25T06:45:42Z</dcterms:modified>
</cp:coreProperties>
</file>